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7" r:id="rId3"/>
    <p:sldId id="257" r:id="rId4"/>
    <p:sldId id="258" r:id="rId5"/>
    <p:sldId id="284" r:id="rId6"/>
    <p:sldId id="260" r:id="rId7"/>
    <p:sldId id="286" r:id="rId8"/>
    <p:sldId id="289" r:id="rId9"/>
    <p:sldId id="290" r:id="rId10"/>
    <p:sldId id="294" r:id="rId11"/>
    <p:sldId id="292" r:id="rId12"/>
    <p:sldId id="283" r:id="rId13"/>
    <p:sldId id="270" r:id="rId14"/>
    <p:sldId id="288" r:id="rId15"/>
    <p:sldId id="266" r:id="rId16"/>
    <p:sldId id="281" r:id="rId17"/>
    <p:sldId id="295" r:id="rId18"/>
    <p:sldId id="271" r:id="rId19"/>
    <p:sldId id="293" r:id="rId20"/>
    <p:sldId id="287" r:id="rId21"/>
    <p:sldId id="296" r:id="rId22"/>
    <p:sldId id="273" r:id="rId23"/>
    <p:sldId id="274" r:id="rId24"/>
    <p:sldId id="275" r:id="rId25"/>
    <p:sldId id="276" r:id="rId26"/>
    <p:sldId id="277" r:id="rId27"/>
    <p:sldId id="27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191450"/>
    <a:srgbClr val="666666"/>
    <a:srgbClr val="6666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63" autoAdjust="0"/>
  </p:normalViewPr>
  <p:slideViewPr>
    <p:cSldViewPr snapToGrid="0" snapToObjects="1">
      <p:cViewPr varScale="1">
        <p:scale>
          <a:sx n="80" d="100"/>
          <a:sy n="80" d="100"/>
        </p:scale>
        <p:origin x="171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534933-F7AD-C44E-9165-3E776FF11D2F}" type="datetimeFigureOut">
              <a:rPr lang="en-US" smtClean="0"/>
              <a:t>10/8/2015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01179A-63C4-F246-9B2E-1F9E8C3DB88A}" type="slidenum">
              <a:rPr lang="en-US" smtClean="0"/>
              <a:t>‹#›</a:t>
            </a:fld>
            <a:endParaRPr lang="en-US"/>
          </a:p>
        </p:txBody>
      </p:sp>
    </p:spTree>
    <p:extLst>
      <p:ext uri="{BB962C8B-B14F-4D97-AF65-F5344CB8AC3E}">
        <p14:creationId xmlns:p14="http://schemas.microsoft.com/office/powerpoint/2010/main" val="26328538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It</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1</a:t>
            </a:fld>
            <a:endParaRPr lang="en-US"/>
          </a:p>
        </p:txBody>
      </p:sp>
    </p:spTree>
    <p:extLst>
      <p:ext uri="{BB962C8B-B14F-4D97-AF65-F5344CB8AC3E}">
        <p14:creationId xmlns:p14="http://schemas.microsoft.com/office/powerpoint/2010/main" val="139617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Explanatory images for each item</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3</a:t>
            </a:fld>
            <a:endParaRPr lang="en-US"/>
          </a:p>
        </p:txBody>
      </p:sp>
    </p:spTree>
    <p:extLst>
      <p:ext uri="{BB962C8B-B14F-4D97-AF65-F5344CB8AC3E}">
        <p14:creationId xmlns:p14="http://schemas.microsoft.com/office/powerpoint/2010/main" val="412105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Images for each item,</a:t>
            </a:r>
            <a:r>
              <a:rPr lang="en-US" baseline="0" dirty="0" smtClean="0"/>
              <a:t> to explain </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4</a:t>
            </a:fld>
            <a:endParaRPr lang="en-US"/>
          </a:p>
        </p:txBody>
      </p:sp>
    </p:spTree>
    <p:extLst>
      <p:ext uri="{BB962C8B-B14F-4D97-AF65-F5344CB8AC3E}">
        <p14:creationId xmlns:p14="http://schemas.microsoft.com/office/powerpoint/2010/main" val="367217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Additional</a:t>
            </a:r>
            <a:r>
              <a:rPr lang="en-US" baseline="0" dirty="0" smtClean="0"/>
              <a:t> images for the individual items to explain</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6</a:t>
            </a:fld>
            <a:endParaRPr lang="en-US"/>
          </a:p>
        </p:txBody>
      </p:sp>
    </p:spTree>
    <p:extLst>
      <p:ext uri="{BB962C8B-B14F-4D97-AF65-F5344CB8AC3E}">
        <p14:creationId xmlns:p14="http://schemas.microsoft.com/office/powerpoint/2010/main" val="318970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Divide it in multiple slides :</a:t>
            </a:r>
            <a:r>
              <a:rPr lang="en-US" baseline="0" dirty="0" smtClean="0"/>
              <a:t> </a:t>
            </a:r>
          </a:p>
          <a:p>
            <a:r>
              <a:rPr lang="en-US" baseline="0" dirty="0" smtClean="0"/>
              <a:t>Saving, Recurring, Fixed</a:t>
            </a:r>
          </a:p>
          <a:p>
            <a:r>
              <a:rPr lang="en-US" baseline="0" dirty="0" smtClean="0"/>
              <a:t>Education Overdraft</a:t>
            </a:r>
          </a:p>
          <a:p>
            <a:r>
              <a:rPr lang="en-US" baseline="0" dirty="0" smtClean="0"/>
              <a:t>ATM</a:t>
            </a:r>
          </a:p>
          <a:p>
            <a:endParaRPr lang="en-US" baseline="0" dirty="0" smtClean="0"/>
          </a:p>
          <a:p>
            <a:r>
              <a:rPr lang="en-US" baseline="0" dirty="0" err="1" smtClean="0"/>
              <a:t>Vidyalaxmi</a:t>
            </a:r>
            <a:r>
              <a:rPr lang="en-US" baseline="0" dirty="0" smtClean="0"/>
              <a:t> portal</a:t>
            </a:r>
          </a:p>
          <a:p>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7</a:t>
            </a:fld>
            <a:endParaRPr lang="en-US"/>
          </a:p>
        </p:txBody>
      </p:sp>
    </p:spTree>
    <p:extLst>
      <p:ext uri="{BB962C8B-B14F-4D97-AF65-F5344CB8AC3E}">
        <p14:creationId xmlns:p14="http://schemas.microsoft.com/office/powerpoint/2010/main" val="178992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Logo</a:t>
            </a:r>
            <a:r>
              <a:rPr lang="en-US" baseline="0" dirty="0" smtClean="0"/>
              <a:t> of </a:t>
            </a:r>
            <a:r>
              <a:rPr lang="en-US" baseline="0" dirty="0" err="1" smtClean="0"/>
              <a:t>Vidyalaxmi</a:t>
            </a:r>
            <a:r>
              <a:rPr lang="en-US" baseline="0" dirty="0" smtClean="0"/>
              <a:t> portal</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9</a:t>
            </a:fld>
            <a:endParaRPr lang="en-US"/>
          </a:p>
        </p:txBody>
      </p:sp>
    </p:spTree>
    <p:extLst>
      <p:ext uri="{BB962C8B-B14F-4D97-AF65-F5344CB8AC3E}">
        <p14:creationId xmlns:p14="http://schemas.microsoft.com/office/powerpoint/2010/main" val="114791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Notification of </a:t>
            </a:r>
            <a:r>
              <a:rPr lang="en-US" dirty="0" err="1" smtClean="0"/>
              <a:t>Chque</a:t>
            </a:r>
            <a:r>
              <a:rPr lang="en-US" dirty="0" smtClean="0"/>
              <a:t> and</a:t>
            </a:r>
            <a:r>
              <a:rPr lang="en-US" baseline="0" dirty="0" smtClean="0"/>
              <a:t> MICR No- as in NISM 8</a:t>
            </a:r>
            <a:r>
              <a:rPr lang="en-US" baseline="30000" dirty="0" smtClean="0"/>
              <a:t>th</a:t>
            </a:r>
            <a:r>
              <a:rPr lang="en-US" baseline="0" dirty="0" smtClean="0"/>
              <a:t> </a:t>
            </a:r>
            <a:r>
              <a:rPr lang="en-US" baseline="0" dirty="0" err="1" smtClean="0"/>
              <a:t>std</a:t>
            </a:r>
            <a:r>
              <a:rPr lang="en-US" baseline="0" smtClean="0"/>
              <a:t> workbook</a:t>
            </a:r>
            <a:endParaRPr lang="en-US"/>
          </a:p>
        </p:txBody>
      </p:sp>
      <p:sp>
        <p:nvSpPr>
          <p:cNvPr id="4" name="Slide Number Placeholder 3"/>
          <p:cNvSpPr>
            <a:spLocks noGrp="1"/>
          </p:cNvSpPr>
          <p:nvPr>
            <p:ph type="sldNum" sz="quarter" idx="10"/>
          </p:nvPr>
        </p:nvSpPr>
        <p:spPr/>
        <p:txBody>
          <a:bodyPr/>
          <a:lstStyle/>
          <a:p>
            <a:fld id="{6E01179A-63C4-F246-9B2E-1F9E8C3DB88A}" type="slidenum">
              <a:rPr lang="en-US" smtClean="0"/>
              <a:t>10</a:t>
            </a:fld>
            <a:endParaRPr lang="en-US"/>
          </a:p>
        </p:txBody>
      </p:sp>
    </p:spTree>
    <p:extLst>
      <p:ext uri="{BB962C8B-B14F-4D97-AF65-F5344CB8AC3E}">
        <p14:creationId xmlns:p14="http://schemas.microsoft.com/office/powerpoint/2010/main" val="337645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ATM Video</a:t>
            </a:r>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12</a:t>
            </a:fld>
            <a:endParaRPr lang="en-US"/>
          </a:p>
        </p:txBody>
      </p:sp>
    </p:spTree>
    <p:extLst>
      <p:ext uri="{BB962C8B-B14F-4D97-AF65-F5344CB8AC3E}">
        <p14:creationId xmlns:p14="http://schemas.microsoft.com/office/powerpoint/2010/main" val="293260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179A-63C4-F246-9B2E-1F9E8C3DB88A}" type="slidenum">
              <a:rPr lang="en-US" smtClean="0"/>
              <a:t>20</a:t>
            </a:fld>
            <a:endParaRPr lang="en-US"/>
          </a:p>
        </p:txBody>
      </p:sp>
    </p:spTree>
    <p:extLst>
      <p:ext uri="{BB962C8B-B14F-4D97-AF65-F5344CB8AC3E}">
        <p14:creationId xmlns:p14="http://schemas.microsoft.com/office/powerpoint/2010/main" val="207985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B876F9-E497-964F-8062-217F0A64F809}"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17671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876F9-E497-964F-8062-217F0A64F809}"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425924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876F9-E497-964F-8062-217F0A64F809}"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371467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876F9-E497-964F-8062-217F0A64F809}"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3502127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B876F9-E497-964F-8062-217F0A64F809}"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368672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B876F9-E497-964F-8062-217F0A64F809}"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20611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B876F9-E497-964F-8062-217F0A64F809}" type="datetimeFigureOut">
              <a:rPr lang="en-US" smtClean="0"/>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127745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B876F9-E497-964F-8062-217F0A64F809}" type="datetimeFigureOut">
              <a:rPr lang="en-US" smtClean="0"/>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331824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876F9-E497-964F-8062-217F0A64F809}" type="datetimeFigureOut">
              <a:rPr lang="en-US" smtClean="0"/>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301049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876F9-E497-964F-8062-217F0A64F809}"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111646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876F9-E497-964F-8062-217F0A64F809}"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F159-8F73-7A4F-B2C4-2B986C4751BC}" type="slidenum">
              <a:rPr lang="en-US" smtClean="0"/>
              <a:t>‹#›</a:t>
            </a:fld>
            <a:endParaRPr lang="en-US"/>
          </a:p>
        </p:txBody>
      </p:sp>
    </p:spTree>
    <p:extLst>
      <p:ext uri="{BB962C8B-B14F-4D97-AF65-F5344CB8AC3E}">
        <p14:creationId xmlns:p14="http://schemas.microsoft.com/office/powerpoint/2010/main" val="55791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876F9-E497-964F-8062-217F0A64F809}" type="datetimeFigureOut">
              <a:rPr lang="en-US" smtClean="0"/>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5F159-8F73-7A4F-B2C4-2B986C4751BC}" type="slidenum">
              <a:rPr lang="en-US" smtClean="0"/>
              <a:t>‹#›</a:t>
            </a:fld>
            <a:endParaRPr lang="en-US"/>
          </a:p>
        </p:txBody>
      </p:sp>
    </p:spTree>
    <p:extLst>
      <p:ext uri="{BB962C8B-B14F-4D97-AF65-F5344CB8AC3E}">
        <p14:creationId xmlns:p14="http://schemas.microsoft.com/office/powerpoint/2010/main" val="3459559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2" name="Title 1"/>
          <p:cNvSpPr>
            <a:spLocks noGrp="1"/>
          </p:cNvSpPr>
          <p:nvPr>
            <p:ph type="ctrTitle"/>
          </p:nvPr>
        </p:nvSpPr>
        <p:spPr>
          <a:xfrm>
            <a:off x="5050179" y="1632767"/>
            <a:ext cx="3695306" cy="2965485"/>
          </a:xfrm>
        </p:spPr>
        <p:txBody>
          <a:bodyPr>
            <a:normAutofit/>
          </a:bodyPr>
          <a:lstStyle/>
          <a:p>
            <a:r>
              <a:rPr lang="en-US" sz="5400" b="1" dirty="0" smtClean="0">
                <a:solidFill>
                  <a:srgbClr val="FFFFFF"/>
                </a:solidFill>
                <a:latin typeface="Chalkduster"/>
                <a:cs typeface="Chalkduster"/>
              </a:rPr>
              <a:t>Financial Literacy Training</a:t>
            </a:r>
            <a:endParaRPr lang="en-US" sz="5400" b="1" dirty="0">
              <a:solidFill>
                <a:srgbClr val="FFFFFF"/>
              </a:solidFill>
              <a:latin typeface="Chalkduster"/>
              <a:cs typeface="Chalkduster"/>
            </a:endParaRPr>
          </a:p>
        </p:txBody>
      </p:sp>
      <p:pic>
        <p:nvPicPr>
          <p:cNvPr id="3" name="Picture 2" descr="22246810-A-vector-illustration-of-college-students-in-class-with-professor-teaching-Stock-Vector.jpg"/>
          <p:cNvPicPr>
            <a:picLocks noChangeAspect="1"/>
          </p:cNvPicPr>
          <p:nvPr/>
        </p:nvPicPr>
        <p:blipFill rotWithShape="1">
          <a:blip r:embed="rId4">
            <a:extLst>
              <a:ext uri="{28A0092B-C50C-407E-A947-70E740481C1C}">
                <a14:useLocalDpi xmlns:a14="http://schemas.microsoft.com/office/drawing/2010/main" val="0"/>
              </a:ext>
            </a:extLst>
          </a:blip>
          <a:srcRect r="11179"/>
          <a:stretch/>
        </p:blipFill>
        <p:spPr>
          <a:xfrm>
            <a:off x="-1" y="-1"/>
            <a:ext cx="9144001" cy="6858001"/>
          </a:xfrm>
          <a:prstGeom prst="rect">
            <a:avLst/>
          </a:prstGeom>
        </p:spPr>
      </p:pic>
      <p:sp>
        <p:nvSpPr>
          <p:cNvPr id="5" name="Rectangle 4"/>
          <p:cNvSpPr/>
          <p:nvPr/>
        </p:nvSpPr>
        <p:spPr>
          <a:xfrm>
            <a:off x="0" y="5620712"/>
            <a:ext cx="5693332" cy="84675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4000" dirty="0" smtClean="0"/>
              <a:t>Financial Literacy Course</a:t>
            </a:r>
            <a:endParaRPr lang="en-US" sz="4000" dirty="0"/>
          </a:p>
        </p:txBody>
      </p:sp>
    </p:spTree>
    <p:extLst>
      <p:ext uri="{BB962C8B-B14F-4D97-AF65-F5344CB8AC3E}">
        <p14:creationId xmlns:p14="http://schemas.microsoft.com/office/powerpoint/2010/main" val="629156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Banking Instruments</a:t>
            </a:r>
            <a:endParaRPr lang="en-US" sz="4000" dirty="0">
              <a:solidFill>
                <a:srgbClr val="0000FF"/>
              </a:solidFill>
            </a:endParaRPr>
          </a:p>
        </p:txBody>
      </p:sp>
      <p:pic>
        <p:nvPicPr>
          <p:cNvPr id="7" name="Picture 6" descr="D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557" y="1490233"/>
            <a:ext cx="4557888" cy="1883927"/>
          </a:xfrm>
          <a:prstGeom prst="rect">
            <a:avLst/>
          </a:prstGeom>
        </p:spPr>
      </p:pic>
      <p:sp>
        <p:nvSpPr>
          <p:cNvPr id="11" name="TextBox 10"/>
          <p:cNvSpPr txBox="1"/>
          <p:nvPr/>
        </p:nvSpPr>
        <p:spPr>
          <a:xfrm>
            <a:off x="1374839" y="3374160"/>
            <a:ext cx="901283" cy="369332"/>
          </a:xfrm>
          <a:prstGeom prst="rect">
            <a:avLst/>
          </a:prstGeom>
          <a:noFill/>
        </p:spPr>
        <p:txBody>
          <a:bodyPr wrap="none" rtlCol="0">
            <a:spAutoFit/>
          </a:bodyPr>
          <a:lstStyle/>
          <a:p>
            <a:r>
              <a:rPr lang="en-US" dirty="0" err="1" smtClean="0"/>
              <a:t>Cheque</a:t>
            </a:r>
            <a:endParaRPr lang="en-US" dirty="0"/>
          </a:p>
        </p:txBody>
      </p:sp>
      <p:sp>
        <p:nvSpPr>
          <p:cNvPr id="12" name="TextBox 11"/>
          <p:cNvSpPr txBox="1"/>
          <p:nvPr/>
        </p:nvSpPr>
        <p:spPr>
          <a:xfrm>
            <a:off x="6056906" y="3374160"/>
            <a:ext cx="1506430" cy="369332"/>
          </a:xfrm>
          <a:prstGeom prst="rect">
            <a:avLst/>
          </a:prstGeom>
          <a:noFill/>
        </p:spPr>
        <p:txBody>
          <a:bodyPr wrap="none" rtlCol="0">
            <a:spAutoFit/>
          </a:bodyPr>
          <a:lstStyle/>
          <a:p>
            <a:r>
              <a:rPr lang="en-US" dirty="0" smtClean="0"/>
              <a:t>Demand Draft</a:t>
            </a:r>
            <a:endParaRPr lang="en-US" dirty="0"/>
          </a:p>
        </p:txBody>
      </p:sp>
      <p:pic>
        <p:nvPicPr>
          <p:cNvPr id="8" name="Picture 7"/>
          <p:cNvPicPr>
            <a:picLocks noChangeAspect="1"/>
          </p:cNvPicPr>
          <p:nvPr/>
        </p:nvPicPr>
        <p:blipFill>
          <a:blip r:embed="rId4"/>
          <a:stretch>
            <a:fillRect/>
          </a:stretch>
        </p:blipFill>
        <p:spPr>
          <a:xfrm>
            <a:off x="232341" y="1426827"/>
            <a:ext cx="4087562" cy="1947333"/>
          </a:xfrm>
          <a:prstGeom prst="rect">
            <a:avLst/>
          </a:prstGeom>
        </p:spPr>
      </p:pic>
      <p:pic>
        <p:nvPicPr>
          <p:cNvPr id="2" name="Picture 1"/>
          <p:cNvPicPr>
            <a:picLocks noChangeAspect="1"/>
          </p:cNvPicPr>
          <p:nvPr/>
        </p:nvPicPr>
        <p:blipFill>
          <a:blip r:embed="rId5"/>
          <a:stretch>
            <a:fillRect/>
          </a:stretch>
        </p:blipFill>
        <p:spPr>
          <a:xfrm>
            <a:off x="457200" y="3845491"/>
            <a:ext cx="5324178" cy="2714978"/>
          </a:xfrm>
          <a:prstGeom prst="rect">
            <a:avLst/>
          </a:prstGeom>
        </p:spPr>
      </p:pic>
    </p:spTree>
    <p:extLst>
      <p:ext uri="{BB962C8B-B14F-4D97-AF65-F5344CB8AC3E}">
        <p14:creationId xmlns:p14="http://schemas.microsoft.com/office/powerpoint/2010/main" val="988307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e-rupee-co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71" y="2664772"/>
            <a:ext cx="1737341" cy="1737341"/>
          </a:xfrm>
          <a:prstGeom prst="rect">
            <a:avLst/>
          </a:prstGeom>
        </p:spPr>
      </p:pic>
      <p:pic>
        <p:nvPicPr>
          <p:cNvPr id="5" name="Picture 4" descr="main-qimg-1dcbe894783f6a7e0cd8bfc65b3af1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216" y="2664772"/>
            <a:ext cx="2719211" cy="1760479"/>
          </a:xfrm>
          <a:prstGeom prst="rect">
            <a:avLst/>
          </a:prstGeom>
        </p:spPr>
      </p:pic>
      <p:pic>
        <p:nvPicPr>
          <p:cNvPr id="6" name="Picture 5" descr="5_indian_currency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618" y="2776513"/>
            <a:ext cx="3177498" cy="1442156"/>
          </a:xfrm>
          <a:prstGeom prst="rect">
            <a:avLst/>
          </a:prstGeom>
        </p:spPr>
      </p:pic>
      <p:sp>
        <p:nvSpPr>
          <p:cNvPr id="7" name="TextBox 6"/>
          <p:cNvSpPr txBox="1"/>
          <p:nvPr/>
        </p:nvSpPr>
        <p:spPr>
          <a:xfrm>
            <a:off x="281871" y="4559327"/>
            <a:ext cx="1694657" cy="369332"/>
          </a:xfrm>
          <a:prstGeom prst="rect">
            <a:avLst/>
          </a:prstGeom>
          <a:noFill/>
        </p:spPr>
        <p:txBody>
          <a:bodyPr wrap="none" rtlCol="0">
            <a:spAutoFit/>
          </a:bodyPr>
          <a:lstStyle/>
          <a:p>
            <a:r>
              <a:rPr lang="en-US" dirty="0" smtClean="0"/>
              <a:t>One Rupee Coin</a:t>
            </a:r>
            <a:endParaRPr lang="en-US" dirty="0"/>
          </a:p>
        </p:txBody>
      </p:sp>
      <p:sp>
        <p:nvSpPr>
          <p:cNvPr id="8" name="TextBox 7"/>
          <p:cNvSpPr txBox="1"/>
          <p:nvPr/>
        </p:nvSpPr>
        <p:spPr>
          <a:xfrm>
            <a:off x="2749994" y="4559327"/>
            <a:ext cx="1738502" cy="369332"/>
          </a:xfrm>
          <a:prstGeom prst="rect">
            <a:avLst/>
          </a:prstGeom>
          <a:noFill/>
        </p:spPr>
        <p:txBody>
          <a:bodyPr wrap="none" rtlCol="0">
            <a:spAutoFit/>
          </a:bodyPr>
          <a:lstStyle/>
          <a:p>
            <a:r>
              <a:rPr lang="en-US" dirty="0" smtClean="0"/>
              <a:t>One Rupee Note</a:t>
            </a:r>
            <a:endParaRPr lang="en-US" dirty="0"/>
          </a:p>
        </p:txBody>
      </p:sp>
      <p:sp>
        <p:nvSpPr>
          <p:cNvPr id="9" name="TextBox 8"/>
          <p:cNvSpPr txBox="1"/>
          <p:nvPr/>
        </p:nvSpPr>
        <p:spPr>
          <a:xfrm>
            <a:off x="6113000" y="4559327"/>
            <a:ext cx="1698151" cy="369332"/>
          </a:xfrm>
          <a:prstGeom prst="rect">
            <a:avLst/>
          </a:prstGeom>
          <a:noFill/>
        </p:spPr>
        <p:txBody>
          <a:bodyPr wrap="none" rtlCol="0">
            <a:spAutoFit/>
          </a:bodyPr>
          <a:lstStyle/>
          <a:p>
            <a:r>
              <a:rPr lang="en-US" dirty="0" smtClean="0"/>
              <a:t>Ten Rupee Note</a:t>
            </a:r>
            <a:endParaRPr lang="en-US" dirty="0"/>
          </a:p>
        </p:txBody>
      </p:sp>
      <p:sp>
        <p:nvSpPr>
          <p:cNvPr id="10" name="Rectangle 9"/>
          <p:cNvSpPr/>
          <p:nvPr/>
        </p:nvSpPr>
        <p:spPr>
          <a:xfrm>
            <a:off x="15623" y="5263444"/>
            <a:ext cx="7999487" cy="1413373"/>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2060"/>
                </a:solidFill>
                <a:latin typeface="Chalkboard"/>
                <a:cs typeface="Chalkboard"/>
              </a:rPr>
              <a:t>Do you Know?</a:t>
            </a:r>
          </a:p>
          <a:p>
            <a:pPr algn="ctr"/>
            <a:r>
              <a:rPr lang="en-US" sz="2000" dirty="0" smtClean="0">
                <a:solidFill>
                  <a:srgbClr val="002060"/>
                </a:solidFill>
                <a:latin typeface="Chalkboard"/>
                <a:cs typeface="Chalkboard"/>
              </a:rPr>
              <a:t>10 Rupees and above Note is signed by the Governor of Reserve Bank, while One Rupee Note is signed by the Secretary, Ministry of Finance and the Coin is issued by the GOI Mint</a:t>
            </a:r>
            <a:endParaRPr lang="en-US" sz="2000" dirty="0">
              <a:solidFill>
                <a:srgbClr val="002060"/>
              </a:solidFill>
              <a:latin typeface="Chalkboard"/>
              <a:cs typeface="Chalkboard"/>
            </a:endParaRPr>
          </a:p>
        </p:txBody>
      </p:sp>
      <p:pic>
        <p:nvPicPr>
          <p:cNvPr id="12" name="Picture 11" descr="RBI-logo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830" y="0"/>
            <a:ext cx="2540000" cy="2540000"/>
          </a:xfrm>
          <a:prstGeom prst="rect">
            <a:avLst/>
          </a:prstGeom>
        </p:spPr>
      </p:pic>
      <p:sp>
        <p:nvSpPr>
          <p:cNvPr id="13" name="TextBox 12"/>
          <p:cNvSpPr txBox="1"/>
          <p:nvPr/>
        </p:nvSpPr>
        <p:spPr>
          <a:xfrm>
            <a:off x="0" y="592667"/>
            <a:ext cx="5842000" cy="1015663"/>
          </a:xfrm>
          <a:prstGeom prst="rect">
            <a:avLst/>
          </a:prstGeom>
          <a:solidFill>
            <a:schemeClr val="accent6">
              <a:lumMod val="75000"/>
            </a:schemeClr>
          </a:solidFill>
          <a:effectLst>
            <a:outerShdw blurRad="63500" sx="102000" sy="102000" algn="ctr" rotWithShape="0">
              <a:prstClr val="black">
                <a:alpha val="40000"/>
              </a:prstClr>
            </a:outerShdw>
          </a:effectLst>
        </p:spPr>
        <p:txBody>
          <a:bodyPr wrap="square" rtlCol="0">
            <a:spAutoFit/>
          </a:bodyPr>
          <a:lstStyle/>
          <a:p>
            <a:pPr algn="r"/>
            <a:r>
              <a:rPr lang="en-US" sz="6000" dirty="0" smtClean="0">
                <a:solidFill>
                  <a:schemeClr val="bg1"/>
                </a:solidFill>
              </a:rPr>
              <a:t>Indian Currency</a:t>
            </a:r>
            <a:endParaRPr lang="en-US" sz="6000" dirty="0">
              <a:solidFill>
                <a:schemeClr val="bg1"/>
              </a:solidFill>
            </a:endParaRPr>
          </a:p>
        </p:txBody>
      </p:sp>
    </p:spTree>
    <p:extLst>
      <p:ext uri="{BB962C8B-B14F-4D97-AF65-F5344CB8AC3E}">
        <p14:creationId xmlns:p14="http://schemas.microsoft.com/office/powerpoint/2010/main" val="2700062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TIB00000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670" y="972458"/>
            <a:ext cx="1124725" cy="1283209"/>
          </a:xfrm>
          <a:prstGeom prst="rect">
            <a:avLst/>
          </a:prstGeom>
        </p:spPr>
      </p:pic>
      <p:grpSp>
        <p:nvGrpSpPr>
          <p:cNvPr id="4" name="Group 4"/>
          <p:cNvGrpSpPr>
            <a:grpSpLocks noChangeAspect="1"/>
          </p:cNvGrpSpPr>
          <p:nvPr/>
        </p:nvGrpSpPr>
        <p:grpSpPr bwMode="auto">
          <a:xfrm>
            <a:off x="1670744" y="2123178"/>
            <a:ext cx="5802513" cy="4764802"/>
            <a:chOff x="-626" y="-738"/>
            <a:chExt cx="6162" cy="5060"/>
          </a:xfrm>
        </p:grpSpPr>
        <p:sp>
          <p:nvSpPr>
            <p:cNvPr id="5" name="Freeform 5"/>
            <p:cNvSpPr>
              <a:spLocks/>
            </p:cNvSpPr>
            <p:nvPr/>
          </p:nvSpPr>
          <p:spPr bwMode="auto">
            <a:xfrm>
              <a:off x="1683" y="1680"/>
              <a:ext cx="1665" cy="2642"/>
            </a:xfrm>
            <a:custGeom>
              <a:avLst/>
              <a:gdLst>
                <a:gd name="T0" fmla="*/ 494 w 704"/>
                <a:gd name="T1" fmla="*/ 307 h 1117"/>
                <a:gd name="T2" fmla="*/ 525 w 704"/>
                <a:gd name="T3" fmla="*/ 283 h 1117"/>
                <a:gd name="T4" fmla="*/ 657 w 704"/>
                <a:gd name="T5" fmla="*/ 152 h 1117"/>
                <a:gd name="T6" fmla="*/ 687 w 704"/>
                <a:gd name="T7" fmla="*/ 144 h 1117"/>
                <a:gd name="T8" fmla="*/ 700 w 704"/>
                <a:gd name="T9" fmla="*/ 179 h 1117"/>
                <a:gd name="T10" fmla="*/ 646 w 704"/>
                <a:gd name="T11" fmla="*/ 262 h 1117"/>
                <a:gd name="T12" fmla="*/ 542 w 704"/>
                <a:gd name="T13" fmla="*/ 370 h 1117"/>
                <a:gd name="T14" fmla="*/ 533 w 704"/>
                <a:gd name="T15" fmla="*/ 381 h 1117"/>
                <a:gd name="T16" fmla="*/ 531 w 704"/>
                <a:gd name="T17" fmla="*/ 392 h 1117"/>
                <a:gd name="T18" fmla="*/ 542 w 704"/>
                <a:gd name="T19" fmla="*/ 391 h 1117"/>
                <a:gd name="T20" fmla="*/ 603 w 704"/>
                <a:gd name="T21" fmla="*/ 354 h 1117"/>
                <a:gd name="T22" fmla="*/ 660 w 704"/>
                <a:gd name="T23" fmla="*/ 321 h 1117"/>
                <a:gd name="T24" fmla="*/ 688 w 704"/>
                <a:gd name="T25" fmla="*/ 323 h 1117"/>
                <a:gd name="T26" fmla="*/ 688 w 704"/>
                <a:gd name="T27" fmla="*/ 351 h 1117"/>
                <a:gd name="T28" fmla="*/ 604 w 704"/>
                <a:gd name="T29" fmla="*/ 431 h 1117"/>
                <a:gd name="T30" fmla="*/ 462 w 704"/>
                <a:gd name="T31" fmla="*/ 531 h 1117"/>
                <a:gd name="T32" fmla="*/ 398 w 704"/>
                <a:gd name="T33" fmla="*/ 686 h 1117"/>
                <a:gd name="T34" fmla="*/ 401 w 704"/>
                <a:gd name="T35" fmla="*/ 851 h 1117"/>
                <a:gd name="T36" fmla="*/ 415 w 704"/>
                <a:gd name="T37" fmla="*/ 1076 h 1117"/>
                <a:gd name="T38" fmla="*/ 380 w 704"/>
                <a:gd name="T39" fmla="*/ 1117 h 1117"/>
                <a:gd name="T40" fmla="*/ 186 w 704"/>
                <a:gd name="T41" fmla="*/ 1117 h 1117"/>
                <a:gd name="T42" fmla="*/ 164 w 704"/>
                <a:gd name="T43" fmla="*/ 1091 h 1117"/>
                <a:gd name="T44" fmla="*/ 186 w 704"/>
                <a:gd name="T45" fmla="*/ 892 h 1117"/>
                <a:gd name="T46" fmla="*/ 185 w 704"/>
                <a:gd name="T47" fmla="*/ 874 h 1117"/>
                <a:gd name="T48" fmla="*/ 184 w 704"/>
                <a:gd name="T49" fmla="*/ 662 h 1117"/>
                <a:gd name="T50" fmla="*/ 92 w 704"/>
                <a:gd name="T51" fmla="*/ 346 h 1117"/>
                <a:gd name="T52" fmla="*/ 16 w 704"/>
                <a:gd name="T53" fmla="*/ 219 h 1117"/>
                <a:gd name="T54" fmla="*/ 10 w 704"/>
                <a:gd name="T55" fmla="*/ 174 h 1117"/>
                <a:gd name="T56" fmla="*/ 42 w 704"/>
                <a:gd name="T57" fmla="*/ 161 h 1117"/>
                <a:gd name="T58" fmla="*/ 84 w 704"/>
                <a:gd name="T59" fmla="*/ 195 h 1117"/>
                <a:gd name="T60" fmla="*/ 177 w 704"/>
                <a:gd name="T61" fmla="*/ 297 h 1117"/>
                <a:gd name="T62" fmla="*/ 278 w 704"/>
                <a:gd name="T63" fmla="*/ 262 h 1117"/>
                <a:gd name="T64" fmla="*/ 321 w 704"/>
                <a:gd name="T65" fmla="*/ 115 h 1117"/>
                <a:gd name="T66" fmla="*/ 344 w 704"/>
                <a:gd name="T67" fmla="*/ 41 h 1117"/>
                <a:gd name="T68" fmla="*/ 353 w 704"/>
                <a:gd name="T69" fmla="*/ 23 h 1117"/>
                <a:gd name="T70" fmla="*/ 380 w 704"/>
                <a:gd name="T71" fmla="*/ 3 h 1117"/>
                <a:gd name="T72" fmla="*/ 397 w 704"/>
                <a:gd name="T73" fmla="*/ 32 h 1117"/>
                <a:gd name="T74" fmla="*/ 383 w 704"/>
                <a:gd name="T75" fmla="*/ 185 h 1117"/>
                <a:gd name="T76" fmla="*/ 378 w 704"/>
                <a:gd name="T77" fmla="*/ 231 h 1117"/>
                <a:gd name="T78" fmla="*/ 390 w 704"/>
                <a:gd name="T79" fmla="*/ 260 h 1117"/>
                <a:gd name="T80" fmla="*/ 419 w 704"/>
                <a:gd name="T81" fmla="*/ 252 h 1117"/>
                <a:gd name="T82" fmla="*/ 478 w 704"/>
                <a:gd name="T83" fmla="*/ 184 h 1117"/>
                <a:gd name="T84" fmla="*/ 531 w 704"/>
                <a:gd name="T85" fmla="*/ 81 h 1117"/>
                <a:gd name="T86" fmla="*/ 558 w 704"/>
                <a:gd name="T87" fmla="*/ 47 h 1117"/>
                <a:gd name="T88" fmla="*/ 593 w 704"/>
                <a:gd name="T89" fmla="*/ 41 h 1117"/>
                <a:gd name="T90" fmla="*/ 598 w 704"/>
                <a:gd name="T91" fmla="*/ 75 h 1117"/>
                <a:gd name="T92" fmla="*/ 518 w 704"/>
                <a:gd name="T93" fmla="*/ 241 h 1117"/>
                <a:gd name="T94" fmla="*/ 492 w 704"/>
                <a:gd name="T95" fmla="*/ 305 h 1117"/>
                <a:gd name="T96" fmla="*/ 491 w 704"/>
                <a:gd name="T97" fmla="*/ 308 h 1117"/>
                <a:gd name="T98" fmla="*/ 494 w 704"/>
                <a:gd name="T99" fmla="*/ 30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4" h="1117">
                  <a:moveTo>
                    <a:pt x="494" y="307"/>
                  </a:moveTo>
                  <a:cubicBezTo>
                    <a:pt x="508" y="304"/>
                    <a:pt x="516" y="292"/>
                    <a:pt x="525" y="283"/>
                  </a:cubicBezTo>
                  <a:cubicBezTo>
                    <a:pt x="570" y="240"/>
                    <a:pt x="611" y="194"/>
                    <a:pt x="657" y="152"/>
                  </a:cubicBezTo>
                  <a:cubicBezTo>
                    <a:pt x="666" y="144"/>
                    <a:pt x="675" y="137"/>
                    <a:pt x="687" y="144"/>
                  </a:cubicBezTo>
                  <a:cubicBezTo>
                    <a:pt x="700" y="152"/>
                    <a:pt x="704" y="165"/>
                    <a:pt x="700" y="179"/>
                  </a:cubicBezTo>
                  <a:cubicBezTo>
                    <a:pt x="690" y="212"/>
                    <a:pt x="669" y="238"/>
                    <a:pt x="646" y="262"/>
                  </a:cubicBezTo>
                  <a:cubicBezTo>
                    <a:pt x="612" y="298"/>
                    <a:pt x="577" y="334"/>
                    <a:pt x="542" y="370"/>
                  </a:cubicBezTo>
                  <a:cubicBezTo>
                    <a:pt x="539" y="373"/>
                    <a:pt x="536" y="377"/>
                    <a:pt x="533" y="381"/>
                  </a:cubicBezTo>
                  <a:cubicBezTo>
                    <a:pt x="531" y="384"/>
                    <a:pt x="528" y="388"/>
                    <a:pt x="531" y="392"/>
                  </a:cubicBezTo>
                  <a:cubicBezTo>
                    <a:pt x="534" y="395"/>
                    <a:pt x="539" y="393"/>
                    <a:pt x="542" y="391"/>
                  </a:cubicBezTo>
                  <a:cubicBezTo>
                    <a:pt x="564" y="381"/>
                    <a:pt x="583" y="367"/>
                    <a:pt x="603" y="354"/>
                  </a:cubicBezTo>
                  <a:cubicBezTo>
                    <a:pt x="622" y="342"/>
                    <a:pt x="640" y="329"/>
                    <a:pt x="660" y="321"/>
                  </a:cubicBezTo>
                  <a:cubicBezTo>
                    <a:pt x="670" y="317"/>
                    <a:pt x="680" y="315"/>
                    <a:pt x="688" y="323"/>
                  </a:cubicBezTo>
                  <a:cubicBezTo>
                    <a:pt x="697" y="332"/>
                    <a:pt x="693" y="342"/>
                    <a:pt x="688" y="351"/>
                  </a:cubicBezTo>
                  <a:cubicBezTo>
                    <a:pt x="669" y="388"/>
                    <a:pt x="638" y="411"/>
                    <a:pt x="604" y="431"/>
                  </a:cubicBezTo>
                  <a:cubicBezTo>
                    <a:pt x="554" y="460"/>
                    <a:pt x="502" y="488"/>
                    <a:pt x="462" y="531"/>
                  </a:cubicBezTo>
                  <a:cubicBezTo>
                    <a:pt x="422" y="574"/>
                    <a:pt x="399" y="626"/>
                    <a:pt x="398" y="686"/>
                  </a:cubicBezTo>
                  <a:cubicBezTo>
                    <a:pt x="397" y="741"/>
                    <a:pt x="393" y="796"/>
                    <a:pt x="401" y="851"/>
                  </a:cubicBezTo>
                  <a:cubicBezTo>
                    <a:pt x="398" y="927"/>
                    <a:pt x="408" y="1001"/>
                    <a:pt x="415" y="1076"/>
                  </a:cubicBezTo>
                  <a:cubicBezTo>
                    <a:pt x="420" y="1117"/>
                    <a:pt x="421" y="1117"/>
                    <a:pt x="380" y="1117"/>
                  </a:cubicBezTo>
                  <a:cubicBezTo>
                    <a:pt x="315" y="1117"/>
                    <a:pt x="251" y="1117"/>
                    <a:pt x="186" y="1117"/>
                  </a:cubicBezTo>
                  <a:cubicBezTo>
                    <a:pt x="159" y="1117"/>
                    <a:pt x="160" y="1117"/>
                    <a:pt x="164" y="1091"/>
                  </a:cubicBezTo>
                  <a:cubicBezTo>
                    <a:pt x="174" y="1025"/>
                    <a:pt x="182" y="959"/>
                    <a:pt x="186" y="892"/>
                  </a:cubicBezTo>
                  <a:cubicBezTo>
                    <a:pt x="186" y="886"/>
                    <a:pt x="185" y="880"/>
                    <a:pt x="185" y="874"/>
                  </a:cubicBezTo>
                  <a:cubicBezTo>
                    <a:pt x="193" y="803"/>
                    <a:pt x="191" y="733"/>
                    <a:pt x="184" y="662"/>
                  </a:cubicBezTo>
                  <a:cubicBezTo>
                    <a:pt x="173" y="551"/>
                    <a:pt x="140" y="446"/>
                    <a:pt x="92" y="346"/>
                  </a:cubicBezTo>
                  <a:cubicBezTo>
                    <a:pt x="71" y="301"/>
                    <a:pt x="43" y="261"/>
                    <a:pt x="16" y="219"/>
                  </a:cubicBezTo>
                  <a:cubicBezTo>
                    <a:pt x="8" y="205"/>
                    <a:pt x="0" y="191"/>
                    <a:pt x="10" y="174"/>
                  </a:cubicBezTo>
                  <a:cubicBezTo>
                    <a:pt x="18" y="162"/>
                    <a:pt x="27" y="157"/>
                    <a:pt x="42" y="161"/>
                  </a:cubicBezTo>
                  <a:cubicBezTo>
                    <a:pt x="61" y="166"/>
                    <a:pt x="74" y="178"/>
                    <a:pt x="84" y="195"/>
                  </a:cubicBezTo>
                  <a:cubicBezTo>
                    <a:pt x="107" y="236"/>
                    <a:pt x="134" y="273"/>
                    <a:pt x="177" y="297"/>
                  </a:cubicBezTo>
                  <a:cubicBezTo>
                    <a:pt x="227" y="324"/>
                    <a:pt x="256" y="315"/>
                    <a:pt x="278" y="262"/>
                  </a:cubicBezTo>
                  <a:cubicBezTo>
                    <a:pt x="298" y="215"/>
                    <a:pt x="308" y="164"/>
                    <a:pt x="321" y="115"/>
                  </a:cubicBezTo>
                  <a:cubicBezTo>
                    <a:pt x="328" y="90"/>
                    <a:pt x="336" y="65"/>
                    <a:pt x="344" y="41"/>
                  </a:cubicBezTo>
                  <a:cubicBezTo>
                    <a:pt x="346" y="34"/>
                    <a:pt x="349" y="28"/>
                    <a:pt x="353" y="23"/>
                  </a:cubicBezTo>
                  <a:cubicBezTo>
                    <a:pt x="359" y="13"/>
                    <a:pt x="366" y="0"/>
                    <a:pt x="380" y="3"/>
                  </a:cubicBezTo>
                  <a:cubicBezTo>
                    <a:pt x="394" y="6"/>
                    <a:pt x="396" y="20"/>
                    <a:pt x="397" y="32"/>
                  </a:cubicBezTo>
                  <a:cubicBezTo>
                    <a:pt x="401" y="84"/>
                    <a:pt x="391" y="134"/>
                    <a:pt x="383" y="185"/>
                  </a:cubicBezTo>
                  <a:cubicBezTo>
                    <a:pt x="381" y="200"/>
                    <a:pt x="379" y="215"/>
                    <a:pt x="378" y="231"/>
                  </a:cubicBezTo>
                  <a:cubicBezTo>
                    <a:pt x="377" y="242"/>
                    <a:pt x="378" y="254"/>
                    <a:pt x="390" y="260"/>
                  </a:cubicBezTo>
                  <a:cubicBezTo>
                    <a:pt x="401" y="265"/>
                    <a:pt x="411" y="258"/>
                    <a:pt x="419" y="252"/>
                  </a:cubicBezTo>
                  <a:cubicBezTo>
                    <a:pt x="443" y="233"/>
                    <a:pt x="462" y="210"/>
                    <a:pt x="478" y="184"/>
                  </a:cubicBezTo>
                  <a:cubicBezTo>
                    <a:pt x="499" y="152"/>
                    <a:pt x="511" y="114"/>
                    <a:pt x="531" y="81"/>
                  </a:cubicBezTo>
                  <a:cubicBezTo>
                    <a:pt x="539" y="69"/>
                    <a:pt x="547" y="56"/>
                    <a:pt x="558" y="47"/>
                  </a:cubicBezTo>
                  <a:cubicBezTo>
                    <a:pt x="568" y="38"/>
                    <a:pt x="580" y="32"/>
                    <a:pt x="593" y="41"/>
                  </a:cubicBezTo>
                  <a:cubicBezTo>
                    <a:pt x="606" y="50"/>
                    <a:pt x="603" y="63"/>
                    <a:pt x="598" y="75"/>
                  </a:cubicBezTo>
                  <a:cubicBezTo>
                    <a:pt x="574" y="132"/>
                    <a:pt x="544" y="185"/>
                    <a:pt x="518" y="241"/>
                  </a:cubicBezTo>
                  <a:cubicBezTo>
                    <a:pt x="508" y="262"/>
                    <a:pt x="494" y="281"/>
                    <a:pt x="492" y="305"/>
                  </a:cubicBezTo>
                  <a:cubicBezTo>
                    <a:pt x="492" y="306"/>
                    <a:pt x="492" y="307"/>
                    <a:pt x="491" y="308"/>
                  </a:cubicBezTo>
                  <a:cubicBezTo>
                    <a:pt x="492" y="308"/>
                    <a:pt x="493" y="307"/>
                    <a:pt x="494" y="307"/>
                  </a:cubicBezTo>
                  <a:close/>
                </a:path>
              </a:pathLst>
            </a:custGeom>
            <a:solidFill>
              <a:srgbClr val="59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6"/>
            <p:cNvSpPr>
              <a:spLocks/>
            </p:cNvSpPr>
            <p:nvPr/>
          </p:nvSpPr>
          <p:spPr bwMode="auto">
            <a:xfrm>
              <a:off x="980" y="-738"/>
              <a:ext cx="1533" cy="2721"/>
            </a:xfrm>
            <a:custGeom>
              <a:avLst/>
              <a:gdLst>
                <a:gd name="T0" fmla="*/ 294 w 648"/>
                <a:gd name="T1" fmla="*/ 591 h 1150"/>
                <a:gd name="T2" fmla="*/ 386 w 648"/>
                <a:gd name="T3" fmla="*/ 1065 h 1150"/>
                <a:gd name="T4" fmla="*/ 429 w 648"/>
                <a:gd name="T5" fmla="*/ 1150 h 1150"/>
                <a:gd name="T6" fmla="*/ 318 w 648"/>
                <a:gd name="T7" fmla="*/ 1078 h 1150"/>
                <a:gd name="T8" fmla="*/ 75 w 648"/>
                <a:gd name="T9" fmla="*/ 751 h 1150"/>
                <a:gd name="T10" fmla="*/ 9 w 648"/>
                <a:gd name="T11" fmla="*/ 458 h 1150"/>
                <a:gd name="T12" fmla="*/ 63 w 648"/>
                <a:gd name="T13" fmla="*/ 20 h 1150"/>
                <a:gd name="T14" fmla="*/ 89 w 648"/>
                <a:gd name="T15" fmla="*/ 7 h 1150"/>
                <a:gd name="T16" fmla="*/ 449 w 648"/>
                <a:gd name="T17" fmla="*/ 250 h 1150"/>
                <a:gd name="T18" fmla="*/ 629 w 648"/>
                <a:gd name="T19" fmla="*/ 602 h 1150"/>
                <a:gd name="T20" fmla="*/ 586 w 648"/>
                <a:gd name="T21" fmla="*/ 967 h 1150"/>
                <a:gd name="T22" fmla="*/ 525 w 648"/>
                <a:gd name="T23" fmla="*/ 1104 h 1150"/>
                <a:gd name="T24" fmla="*/ 515 w 648"/>
                <a:gd name="T25" fmla="*/ 1096 h 1150"/>
                <a:gd name="T26" fmla="*/ 321 w 648"/>
                <a:gd name="T27" fmla="*/ 643 h 1150"/>
                <a:gd name="T28" fmla="*/ 297 w 648"/>
                <a:gd name="T29" fmla="*/ 569 h 1150"/>
                <a:gd name="T30" fmla="*/ 292 w 648"/>
                <a:gd name="T31" fmla="*/ 521 h 1150"/>
                <a:gd name="T32" fmla="*/ 294 w 648"/>
                <a:gd name="T33" fmla="*/ 591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1150">
                  <a:moveTo>
                    <a:pt x="294" y="591"/>
                  </a:moveTo>
                  <a:cubicBezTo>
                    <a:pt x="305" y="753"/>
                    <a:pt x="325" y="913"/>
                    <a:pt x="386" y="1065"/>
                  </a:cubicBezTo>
                  <a:cubicBezTo>
                    <a:pt x="398" y="1095"/>
                    <a:pt x="413" y="1123"/>
                    <a:pt x="429" y="1150"/>
                  </a:cubicBezTo>
                  <a:cubicBezTo>
                    <a:pt x="388" y="1132"/>
                    <a:pt x="352" y="1106"/>
                    <a:pt x="318" y="1078"/>
                  </a:cubicBezTo>
                  <a:cubicBezTo>
                    <a:pt x="211" y="989"/>
                    <a:pt x="129" y="880"/>
                    <a:pt x="75" y="751"/>
                  </a:cubicBezTo>
                  <a:cubicBezTo>
                    <a:pt x="37" y="657"/>
                    <a:pt x="16" y="559"/>
                    <a:pt x="9" y="458"/>
                  </a:cubicBezTo>
                  <a:cubicBezTo>
                    <a:pt x="0" y="309"/>
                    <a:pt x="23" y="164"/>
                    <a:pt x="63" y="20"/>
                  </a:cubicBezTo>
                  <a:cubicBezTo>
                    <a:pt x="67" y="3"/>
                    <a:pt x="73" y="0"/>
                    <a:pt x="89" y="7"/>
                  </a:cubicBezTo>
                  <a:cubicBezTo>
                    <a:pt x="224" y="65"/>
                    <a:pt x="347" y="143"/>
                    <a:pt x="449" y="250"/>
                  </a:cubicBezTo>
                  <a:cubicBezTo>
                    <a:pt x="544" y="349"/>
                    <a:pt x="608" y="465"/>
                    <a:pt x="629" y="602"/>
                  </a:cubicBezTo>
                  <a:cubicBezTo>
                    <a:pt x="648" y="727"/>
                    <a:pt x="629" y="848"/>
                    <a:pt x="586" y="967"/>
                  </a:cubicBezTo>
                  <a:cubicBezTo>
                    <a:pt x="568" y="1014"/>
                    <a:pt x="548" y="1060"/>
                    <a:pt x="525" y="1104"/>
                  </a:cubicBezTo>
                  <a:cubicBezTo>
                    <a:pt x="518" y="1103"/>
                    <a:pt x="517" y="1099"/>
                    <a:pt x="515" y="1096"/>
                  </a:cubicBezTo>
                  <a:cubicBezTo>
                    <a:pt x="441" y="948"/>
                    <a:pt x="372" y="799"/>
                    <a:pt x="321" y="643"/>
                  </a:cubicBezTo>
                  <a:cubicBezTo>
                    <a:pt x="313" y="618"/>
                    <a:pt x="310" y="592"/>
                    <a:pt x="297" y="569"/>
                  </a:cubicBezTo>
                  <a:cubicBezTo>
                    <a:pt x="303" y="552"/>
                    <a:pt x="291" y="537"/>
                    <a:pt x="292" y="521"/>
                  </a:cubicBezTo>
                  <a:cubicBezTo>
                    <a:pt x="292" y="545"/>
                    <a:pt x="288" y="568"/>
                    <a:pt x="294" y="591"/>
                  </a:cubicBezTo>
                  <a:close/>
                </a:path>
              </a:pathLst>
            </a:custGeom>
            <a:solidFill>
              <a:srgbClr val="FCE2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7"/>
            <p:cNvSpPr>
              <a:spLocks/>
            </p:cNvSpPr>
            <p:nvPr/>
          </p:nvSpPr>
          <p:spPr bwMode="auto">
            <a:xfrm>
              <a:off x="2530" y="-686"/>
              <a:ext cx="1495" cy="2293"/>
            </a:xfrm>
            <a:custGeom>
              <a:avLst/>
              <a:gdLst>
                <a:gd name="T0" fmla="*/ 331 w 632"/>
                <a:gd name="T1" fmla="*/ 489 h 969"/>
                <a:gd name="T2" fmla="*/ 48 w 632"/>
                <a:gd name="T3" fmla="*/ 933 h 969"/>
                <a:gd name="T4" fmla="*/ 32 w 632"/>
                <a:gd name="T5" fmla="*/ 871 h 969"/>
                <a:gd name="T6" fmla="*/ 192 w 632"/>
                <a:gd name="T7" fmla="*/ 285 h 969"/>
                <a:gd name="T8" fmla="*/ 534 w 632"/>
                <a:gd name="T9" fmla="*/ 10 h 969"/>
                <a:gd name="T10" fmla="*/ 559 w 632"/>
                <a:gd name="T11" fmla="*/ 24 h 969"/>
                <a:gd name="T12" fmla="*/ 617 w 632"/>
                <a:gd name="T13" fmla="*/ 241 h 969"/>
                <a:gd name="T14" fmla="*/ 607 w 632"/>
                <a:gd name="T15" fmla="*/ 531 h 969"/>
                <a:gd name="T16" fmla="*/ 349 w 632"/>
                <a:gd name="T17" fmla="*/ 874 h 969"/>
                <a:gd name="T18" fmla="*/ 155 w 632"/>
                <a:gd name="T19" fmla="*/ 963 h 969"/>
                <a:gd name="T20" fmla="*/ 138 w 632"/>
                <a:gd name="T21" fmla="*/ 965 h 969"/>
                <a:gd name="T22" fmla="*/ 139 w 632"/>
                <a:gd name="T23" fmla="*/ 948 h 969"/>
                <a:gd name="T24" fmla="*/ 303 w 632"/>
                <a:gd name="T25" fmla="*/ 552 h 969"/>
                <a:gd name="T26" fmla="*/ 336 w 632"/>
                <a:gd name="T27" fmla="*/ 492 h 969"/>
                <a:gd name="T28" fmla="*/ 331 w 632"/>
                <a:gd name="T29" fmla="*/ 48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2" h="969">
                  <a:moveTo>
                    <a:pt x="331" y="489"/>
                  </a:moveTo>
                  <a:cubicBezTo>
                    <a:pt x="216" y="622"/>
                    <a:pt x="101" y="755"/>
                    <a:pt x="48" y="933"/>
                  </a:cubicBezTo>
                  <a:cubicBezTo>
                    <a:pt x="37" y="911"/>
                    <a:pt x="35" y="891"/>
                    <a:pt x="32" y="871"/>
                  </a:cubicBezTo>
                  <a:cubicBezTo>
                    <a:pt x="0" y="652"/>
                    <a:pt x="55" y="457"/>
                    <a:pt x="192" y="285"/>
                  </a:cubicBezTo>
                  <a:cubicBezTo>
                    <a:pt x="286" y="168"/>
                    <a:pt x="404" y="82"/>
                    <a:pt x="534" y="10"/>
                  </a:cubicBezTo>
                  <a:cubicBezTo>
                    <a:pt x="552" y="0"/>
                    <a:pt x="555" y="13"/>
                    <a:pt x="559" y="24"/>
                  </a:cubicBezTo>
                  <a:cubicBezTo>
                    <a:pt x="586" y="94"/>
                    <a:pt x="606" y="167"/>
                    <a:pt x="617" y="241"/>
                  </a:cubicBezTo>
                  <a:cubicBezTo>
                    <a:pt x="632" y="338"/>
                    <a:pt x="632" y="435"/>
                    <a:pt x="607" y="531"/>
                  </a:cubicBezTo>
                  <a:cubicBezTo>
                    <a:pt x="569" y="681"/>
                    <a:pt x="480" y="794"/>
                    <a:pt x="349" y="874"/>
                  </a:cubicBezTo>
                  <a:cubicBezTo>
                    <a:pt x="288" y="912"/>
                    <a:pt x="223" y="941"/>
                    <a:pt x="155" y="963"/>
                  </a:cubicBezTo>
                  <a:cubicBezTo>
                    <a:pt x="149" y="964"/>
                    <a:pt x="143" y="969"/>
                    <a:pt x="138" y="965"/>
                  </a:cubicBezTo>
                  <a:cubicBezTo>
                    <a:pt x="132" y="960"/>
                    <a:pt x="138" y="953"/>
                    <a:pt x="139" y="948"/>
                  </a:cubicBezTo>
                  <a:cubicBezTo>
                    <a:pt x="186" y="813"/>
                    <a:pt x="237" y="679"/>
                    <a:pt x="303" y="552"/>
                  </a:cubicBezTo>
                  <a:cubicBezTo>
                    <a:pt x="314" y="532"/>
                    <a:pt x="325" y="512"/>
                    <a:pt x="336" y="492"/>
                  </a:cubicBezTo>
                  <a:cubicBezTo>
                    <a:pt x="334" y="491"/>
                    <a:pt x="332" y="490"/>
                    <a:pt x="331" y="489"/>
                  </a:cubicBezTo>
                  <a:close/>
                </a:path>
              </a:pathLst>
            </a:custGeom>
            <a:solidFill>
              <a:srgbClr val="F76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8"/>
            <p:cNvSpPr>
              <a:spLocks/>
            </p:cNvSpPr>
            <p:nvPr/>
          </p:nvSpPr>
          <p:spPr bwMode="auto">
            <a:xfrm>
              <a:off x="-626" y="1063"/>
              <a:ext cx="2233" cy="1329"/>
            </a:xfrm>
            <a:custGeom>
              <a:avLst/>
              <a:gdLst>
                <a:gd name="T0" fmla="*/ 521 w 944"/>
                <a:gd name="T1" fmla="*/ 296 h 562"/>
                <a:gd name="T2" fmla="*/ 924 w 944"/>
                <a:gd name="T3" fmla="*/ 479 h 562"/>
                <a:gd name="T4" fmla="*/ 844 w 944"/>
                <a:gd name="T5" fmla="*/ 507 h 562"/>
                <a:gd name="T6" fmla="*/ 222 w 944"/>
                <a:gd name="T7" fmla="*/ 361 h 562"/>
                <a:gd name="T8" fmla="*/ 8 w 944"/>
                <a:gd name="T9" fmla="*/ 131 h 562"/>
                <a:gd name="T10" fmla="*/ 13 w 944"/>
                <a:gd name="T11" fmla="*/ 110 h 562"/>
                <a:gd name="T12" fmla="*/ 413 w 944"/>
                <a:gd name="T13" fmla="*/ 1 h 562"/>
                <a:gd name="T14" fmla="*/ 824 w 944"/>
                <a:gd name="T15" fmla="*/ 197 h 562"/>
                <a:gd name="T16" fmla="*/ 944 w 944"/>
                <a:gd name="T17" fmla="*/ 394 h 562"/>
                <a:gd name="T18" fmla="*/ 893 w 944"/>
                <a:gd name="T19" fmla="*/ 386 h 562"/>
                <a:gd name="T20" fmla="*/ 573 w 944"/>
                <a:gd name="T21" fmla="*/ 299 h 562"/>
                <a:gd name="T22" fmla="*/ 510 w 944"/>
                <a:gd name="T23" fmla="*/ 274 h 562"/>
                <a:gd name="T24" fmla="*/ 470 w 944"/>
                <a:gd name="T25" fmla="*/ 262 h 562"/>
                <a:gd name="T26" fmla="*/ 505 w 944"/>
                <a:gd name="T27" fmla="*/ 286 h 562"/>
                <a:gd name="T28" fmla="*/ 508 w 944"/>
                <a:gd name="T29" fmla="*/ 287 h 562"/>
                <a:gd name="T30" fmla="*/ 513 w 944"/>
                <a:gd name="T31" fmla="*/ 291 h 562"/>
                <a:gd name="T32" fmla="*/ 513 w 944"/>
                <a:gd name="T33" fmla="*/ 291 h 562"/>
                <a:gd name="T34" fmla="*/ 521 w 944"/>
                <a:gd name="T35" fmla="*/ 29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4" h="562">
                  <a:moveTo>
                    <a:pt x="521" y="296"/>
                  </a:moveTo>
                  <a:cubicBezTo>
                    <a:pt x="644" y="378"/>
                    <a:pt x="770" y="456"/>
                    <a:pt x="924" y="479"/>
                  </a:cubicBezTo>
                  <a:cubicBezTo>
                    <a:pt x="898" y="493"/>
                    <a:pt x="871" y="500"/>
                    <a:pt x="844" y="507"/>
                  </a:cubicBezTo>
                  <a:cubicBezTo>
                    <a:pt x="613" y="562"/>
                    <a:pt x="407" y="506"/>
                    <a:pt x="222" y="361"/>
                  </a:cubicBezTo>
                  <a:cubicBezTo>
                    <a:pt x="139" y="296"/>
                    <a:pt x="70" y="217"/>
                    <a:pt x="8" y="131"/>
                  </a:cubicBezTo>
                  <a:cubicBezTo>
                    <a:pt x="0" y="120"/>
                    <a:pt x="2" y="116"/>
                    <a:pt x="13" y="110"/>
                  </a:cubicBezTo>
                  <a:cubicBezTo>
                    <a:pt x="138" y="43"/>
                    <a:pt x="270" y="0"/>
                    <a:pt x="413" y="1"/>
                  </a:cubicBezTo>
                  <a:cubicBezTo>
                    <a:pt x="581" y="1"/>
                    <a:pt x="718" y="68"/>
                    <a:pt x="824" y="197"/>
                  </a:cubicBezTo>
                  <a:cubicBezTo>
                    <a:pt x="873" y="256"/>
                    <a:pt x="912" y="322"/>
                    <a:pt x="944" y="394"/>
                  </a:cubicBezTo>
                  <a:cubicBezTo>
                    <a:pt x="925" y="396"/>
                    <a:pt x="909" y="390"/>
                    <a:pt x="893" y="386"/>
                  </a:cubicBezTo>
                  <a:cubicBezTo>
                    <a:pt x="785" y="362"/>
                    <a:pt x="678" y="335"/>
                    <a:pt x="573" y="299"/>
                  </a:cubicBezTo>
                  <a:cubicBezTo>
                    <a:pt x="552" y="292"/>
                    <a:pt x="529" y="287"/>
                    <a:pt x="510" y="274"/>
                  </a:cubicBezTo>
                  <a:cubicBezTo>
                    <a:pt x="498" y="267"/>
                    <a:pt x="485" y="262"/>
                    <a:pt x="470" y="262"/>
                  </a:cubicBezTo>
                  <a:cubicBezTo>
                    <a:pt x="481" y="270"/>
                    <a:pt x="493" y="278"/>
                    <a:pt x="505" y="286"/>
                  </a:cubicBezTo>
                  <a:cubicBezTo>
                    <a:pt x="506" y="287"/>
                    <a:pt x="507" y="287"/>
                    <a:pt x="508" y="287"/>
                  </a:cubicBezTo>
                  <a:cubicBezTo>
                    <a:pt x="510" y="289"/>
                    <a:pt x="511" y="290"/>
                    <a:pt x="513" y="291"/>
                  </a:cubicBezTo>
                  <a:cubicBezTo>
                    <a:pt x="513" y="291"/>
                    <a:pt x="513" y="291"/>
                    <a:pt x="513" y="291"/>
                  </a:cubicBezTo>
                  <a:cubicBezTo>
                    <a:pt x="516" y="293"/>
                    <a:pt x="518" y="294"/>
                    <a:pt x="521" y="296"/>
                  </a:cubicBezTo>
                  <a:close/>
                </a:path>
              </a:pathLst>
            </a:custGeom>
            <a:solidFill>
              <a:srgbClr val="2A81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9"/>
            <p:cNvSpPr>
              <a:spLocks/>
            </p:cNvSpPr>
            <p:nvPr/>
          </p:nvSpPr>
          <p:spPr bwMode="auto">
            <a:xfrm>
              <a:off x="3367" y="1025"/>
              <a:ext cx="2169" cy="1256"/>
            </a:xfrm>
            <a:custGeom>
              <a:avLst/>
              <a:gdLst>
                <a:gd name="T0" fmla="*/ 440 w 917"/>
                <a:gd name="T1" fmla="*/ 243 h 531"/>
                <a:gd name="T2" fmla="*/ 0 w 917"/>
                <a:gd name="T3" fmla="*/ 352 h 531"/>
                <a:gd name="T4" fmla="*/ 24 w 917"/>
                <a:gd name="T5" fmla="*/ 309 h 531"/>
                <a:gd name="T6" fmla="*/ 480 w 917"/>
                <a:gd name="T7" fmla="*/ 23 h 531"/>
                <a:gd name="T8" fmla="*/ 904 w 917"/>
                <a:gd name="T9" fmla="*/ 57 h 531"/>
                <a:gd name="T10" fmla="*/ 913 w 917"/>
                <a:gd name="T11" fmla="*/ 75 h 531"/>
                <a:gd name="T12" fmla="*/ 609 w 917"/>
                <a:gd name="T13" fmla="*/ 450 h 531"/>
                <a:gd name="T14" fmla="*/ 244 w 917"/>
                <a:gd name="T15" fmla="*/ 505 h 531"/>
                <a:gd name="T16" fmla="*/ 141 w 917"/>
                <a:gd name="T17" fmla="*/ 475 h 531"/>
                <a:gd name="T18" fmla="*/ 33 w 917"/>
                <a:gd name="T19" fmla="*/ 428 h 531"/>
                <a:gd name="T20" fmla="*/ 468 w 917"/>
                <a:gd name="T21" fmla="*/ 247 h 531"/>
                <a:gd name="T22" fmla="*/ 506 w 917"/>
                <a:gd name="T23" fmla="*/ 241 h 531"/>
                <a:gd name="T24" fmla="*/ 440 w 917"/>
                <a:gd name="T25" fmla="*/ 24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7" h="531">
                  <a:moveTo>
                    <a:pt x="440" y="243"/>
                  </a:moveTo>
                  <a:cubicBezTo>
                    <a:pt x="288" y="256"/>
                    <a:pt x="138" y="273"/>
                    <a:pt x="0" y="352"/>
                  </a:cubicBezTo>
                  <a:cubicBezTo>
                    <a:pt x="6" y="334"/>
                    <a:pt x="15" y="321"/>
                    <a:pt x="24" y="309"/>
                  </a:cubicBezTo>
                  <a:cubicBezTo>
                    <a:pt x="135" y="149"/>
                    <a:pt x="288" y="54"/>
                    <a:pt x="480" y="23"/>
                  </a:cubicBezTo>
                  <a:cubicBezTo>
                    <a:pt x="624" y="0"/>
                    <a:pt x="765" y="18"/>
                    <a:pt x="904" y="57"/>
                  </a:cubicBezTo>
                  <a:cubicBezTo>
                    <a:pt x="916" y="60"/>
                    <a:pt x="917" y="65"/>
                    <a:pt x="913" y="75"/>
                  </a:cubicBezTo>
                  <a:cubicBezTo>
                    <a:pt x="847" y="228"/>
                    <a:pt x="756" y="362"/>
                    <a:pt x="609" y="450"/>
                  </a:cubicBezTo>
                  <a:cubicBezTo>
                    <a:pt x="495" y="517"/>
                    <a:pt x="372" y="531"/>
                    <a:pt x="244" y="505"/>
                  </a:cubicBezTo>
                  <a:cubicBezTo>
                    <a:pt x="209" y="498"/>
                    <a:pt x="174" y="488"/>
                    <a:pt x="141" y="475"/>
                  </a:cubicBezTo>
                  <a:cubicBezTo>
                    <a:pt x="105" y="462"/>
                    <a:pt x="70" y="448"/>
                    <a:pt x="33" y="428"/>
                  </a:cubicBezTo>
                  <a:cubicBezTo>
                    <a:pt x="175" y="356"/>
                    <a:pt x="316" y="288"/>
                    <a:pt x="468" y="247"/>
                  </a:cubicBezTo>
                  <a:cubicBezTo>
                    <a:pt x="482" y="249"/>
                    <a:pt x="493" y="240"/>
                    <a:pt x="506" y="241"/>
                  </a:cubicBezTo>
                  <a:cubicBezTo>
                    <a:pt x="484" y="240"/>
                    <a:pt x="462" y="236"/>
                    <a:pt x="440" y="243"/>
                  </a:cubicBezTo>
                  <a:close/>
                </a:path>
              </a:pathLst>
            </a:custGeom>
            <a:solidFill>
              <a:srgbClr val="26B2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0" name="Rectangle 9"/>
          <p:cNvSpPr/>
          <p:nvPr/>
        </p:nvSpPr>
        <p:spPr>
          <a:xfrm>
            <a:off x="6181815" y="2059799"/>
            <a:ext cx="1895167" cy="969069"/>
          </a:xfrm>
          <a:prstGeom prst="rect">
            <a:avLst/>
          </a:prstGeom>
        </p:spPr>
        <p:txBody>
          <a:bodyPr wrap="square">
            <a:spAutoFit/>
          </a:bodyPr>
          <a:lstStyle/>
          <a:p>
            <a:pPr>
              <a:lnSpc>
                <a:spcPts val="1700"/>
              </a:lnSpc>
            </a:pPr>
            <a:r>
              <a:rPr lang="en-US" sz="1600" dirty="0"/>
              <a:t>Account Opening, Cash Withdrawal / Deposit, Fund </a:t>
            </a:r>
            <a:r>
              <a:rPr lang="en-US" sz="1600" dirty="0" smtClean="0"/>
              <a:t>Transfer, Insurance</a:t>
            </a:r>
            <a:endParaRPr lang="en-IN" sz="1400" dirty="0">
              <a:latin typeface="+mj-lt"/>
              <a:cs typeface="Gotham Book"/>
            </a:endParaRPr>
          </a:p>
        </p:txBody>
      </p:sp>
      <p:sp>
        <p:nvSpPr>
          <p:cNvPr id="11" name="Rectangle 10"/>
          <p:cNvSpPr/>
          <p:nvPr/>
        </p:nvSpPr>
        <p:spPr>
          <a:xfrm>
            <a:off x="6084661" y="1158895"/>
            <a:ext cx="2602095" cy="954107"/>
          </a:xfrm>
          <a:prstGeom prst="rect">
            <a:avLst/>
          </a:prstGeom>
        </p:spPr>
        <p:txBody>
          <a:bodyPr wrap="none">
            <a:spAutoFit/>
          </a:bodyPr>
          <a:lstStyle/>
          <a:p>
            <a:r>
              <a:rPr lang="en-US" sz="2800" b="1" dirty="0"/>
              <a:t>Bank </a:t>
            </a:r>
            <a:r>
              <a:rPr lang="en-US" sz="2800" b="1" dirty="0" err="1"/>
              <a:t>Mitra</a:t>
            </a:r>
            <a:r>
              <a:rPr lang="en-US" sz="2800" b="1" dirty="0"/>
              <a:t> </a:t>
            </a:r>
            <a:endParaRPr lang="en-US" sz="2800" b="1" dirty="0" smtClean="0"/>
          </a:p>
          <a:p>
            <a:r>
              <a:rPr lang="en-US" sz="2800" b="1" dirty="0" smtClean="0"/>
              <a:t>with </a:t>
            </a:r>
            <a:r>
              <a:rPr lang="en-US" sz="2800" b="1" dirty="0"/>
              <a:t>Micro ATM</a:t>
            </a:r>
            <a:endParaRPr lang="en-IN" sz="2400" b="1" dirty="0"/>
          </a:p>
        </p:txBody>
      </p:sp>
      <p:sp>
        <p:nvSpPr>
          <p:cNvPr id="12" name="Rectangle 11"/>
          <p:cNvSpPr/>
          <p:nvPr/>
        </p:nvSpPr>
        <p:spPr>
          <a:xfrm>
            <a:off x="7284105" y="5131865"/>
            <a:ext cx="1895167" cy="751060"/>
          </a:xfrm>
          <a:prstGeom prst="rect">
            <a:avLst/>
          </a:prstGeom>
        </p:spPr>
        <p:txBody>
          <a:bodyPr wrap="square">
            <a:spAutoFit/>
          </a:bodyPr>
          <a:lstStyle/>
          <a:p>
            <a:pPr>
              <a:lnSpc>
                <a:spcPts val="1700"/>
              </a:lnSpc>
            </a:pPr>
            <a:r>
              <a:rPr lang="en-US" sz="1600" dirty="0"/>
              <a:t>Purchasing and limited cash withdrawal</a:t>
            </a:r>
            <a:endParaRPr lang="en-IN" sz="1400" dirty="0">
              <a:latin typeface="+mj-lt"/>
              <a:cs typeface="Gotham Book"/>
            </a:endParaRPr>
          </a:p>
        </p:txBody>
      </p:sp>
      <p:sp>
        <p:nvSpPr>
          <p:cNvPr id="13" name="Rectangle 12"/>
          <p:cNvSpPr/>
          <p:nvPr/>
        </p:nvSpPr>
        <p:spPr>
          <a:xfrm>
            <a:off x="7284105" y="4222475"/>
            <a:ext cx="1709147" cy="954107"/>
          </a:xfrm>
          <a:prstGeom prst="rect">
            <a:avLst/>
          </a:prstGeom>
        </p:spPr>
        <p:txBody>
          <a:bodyPr wrap="none">
            <a:spAutoFit/>
          </a:bodyPr>
          <a:lstStyle/>
          <a:p>
            <a:r>
              <a:rPr lang="en-US" sz="2800" b="1" dirty="0"/>
              <a:t>Point of </a:t>
            </a:r>
            <a:endParaRPr lang="en-US" sz="2800" b="1" dirty="0" smtClean="0"/>
          </a:p>
          <a:p>
            <a:r>
              <a:rPr lang="en-US" sz="2800" b="1" dirty="0" smtClean="0"/>
              <a:t>Sale </a:t>
            </a:r>
            <a:r>
              <a:rPr lang="en-US" sz="2800" b="1" dirty="0"/>
              <a:t>(POS)</a:t>
            </a:r>
            <a:endParaRPr lang="en-IN" sz="2400" b="1" dirty="0"/>
          </a:p>
        </p:txBody>
      </p:sp>
      <p:sp>
        <p:nvSpPr>
          <p:cNvPr id="14" name="Rectangle 13"/>
          <p:cNvSpPr/>
          <p:nvPr/>
        </p:nvSpPr>
        <p:spPr>
          <a:xfrm>
            <a:off x="1287884" y="2086437"/>
            <a:ext cx="1895167" cy="756190"/>
          </a:xfrm>
          <a:prstGeom prst="rect">
            <a:avLst/>
          </a:prstGeom>
        </p:spPr>
        <p:txBody>
          <a:bodyPr wrap="square">
            <a:spAutoFit/>
          </a:bodyPr>
          <a:lstStyle/>
          <a:p>
            <a:pPr algn="r">
              <a:lnSpc>
                <a:spcPts val="1700"/>
              </a:lnSpc>
            </a:pPr>
            <a:r>
              <a:rPr lang="en-US" sz="1600" dirty="0"/>
              <a:t>Cash Withdrawal through ATM / </a:t>
            </a:r>
            <a:r>
              <a:rPr lang="en-US" sz="1600" dirty="0" err="1"/>
              <a:t>RuPay</a:t>
            </a:r>
            <a:r>
              <a:rPr lang="en-US" sz="1600" dirty="0"/>
              <a:t> Debit Card</a:t>
            </a:r>
            <a:endParaRPr lang="en-IN" sz="1400" dirty="0">
              <a:latin typeface="+mj-lt"/>
              <a:cs typeface="Gotham Book"/>
            </a:endParaRPr>
          </a:p>
        </p:txBody>
      </p:sp>
      <p:sp>
        <p:nvSpPr>
          <p:cNvPr id="15" name="Rectangle 14"/>
          <p:cNvSpPr/>
          <p:nvPr/>
        </p:nvSpPr>
        <p:spPr>
          <a:xfrm>
            <a:off x="2289181" y="1589782"/>
            <a:ext cx="893870" cy="523220"/>
          </a:xfrm>
          <a:prstGeom prst="rect">
            <a:avLst/>
          </a:prstGeom>
        </p:spPr>
        <p:txBody>
          <a:bodyPr wrap="none">
            <a:spAutoFit/>
          </a:bodyPr>
          <a:lstStyle/>
          <a:p>
            <a:pPr algn="r"/>
            <a:r>
              <a:rPr lang="en-US" sz="2800" b="1" dirty="0"/>
              <a:t>ATM </a:t>
            </a:r>
            <a:endParaRPr lang="en-IN" sz="2000" b="1" dirty="0"/>
          </a:p>
        </p:txBody>
      </p:sp>
      <p:sp>
        <p:nvSpPr>
          <p:cNvPr id="16" name="Rectangle 15"/>
          <p:cNvSpPr/>
          <p:nvPr/>
        </p:nvSpPr>
        <p:spPr>
          <a:xfrm>
            <a:off x="0" y="5060465"/>
            <a:ext cx="1895167" cy="315044"/>
          </a:xfrm>
          <a:prstGeom prst="rect">
            <a:avLst/>
          </a:prstGeom>
        </p:spPr>
        <p:txBody>
          <a:bodyPr wrap="square">
            <a:spAutoFit/>
          </a:bodyPr>
          <a:lstStyle/>
          <a:p>
            <a:pPr algn="r">
              <a:lnSpc>
                <a:spcPts val="1700"/>
              </a:lnSpc>
            </a:pPr>
            <a:r>
              <a:rPr lang="en-US" sz="1600" dirty="0"/>
              <a:t>All Banking Services</a:t>
            </a:r>
            <a:endParaRPr lang="en-IN" sz="1400" dirty="0">
              <a:latin typeface="+mj-lt"/>
              <a:cs typeface="Gotham Book"/>
            </a:endParaRPr>
          </a:p>
        </p:txBody>
      </p:sp>
      <p:sp>
        <p:nvSpPr>
          <p:cNvPr id="17" name="Rectangle 16"/>
          <p:cNvSpPr/>
          <p:nvPr/>
        </p:nvSpPr>
        <p:spPr>
          <a:xfrm>
            <a:off x="559983" y="4553076"/>
            <a:ext cx="1226468" cy="523220"/>
          </a:xfrm>
          <a:prstGeom prst="rect">
            <a:avLst/>
          </a:prstGeom>
        </p:spPr>
        <p:txBody>
          <a:bodyPr wrap="none">
            <a:spAutoFit/>
          </a:bodyPr>
          <a:lstStyle/>
          <a:p>
            <a:pPr algn="r"/>
            <a:r>
              <a:rPr lang="en-US" sz="2800" b="1" dirty="0"/>
              <a:t>Branch </a:t>
            </a:r>
            <a:endParaRPr lang="en-IN" sz="2400" b="1" dirty="0"/>
          </a:p>
        </p:txBody>
      </p:sp>
      <p:sp>
        <p:nvSpPr>
          <p:cNvPr id="21"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Banking Service Delivery Channels - I</a:t>
            </a:r>
            <a:endParaRPr lang="en-US" sz="4000" dirty="0">
              <a:solidFill>
                <a:srgbClr val="0000FF"/>
              </a:solidFill>
            </a:endParaRPr>
          </a:p>
        </p:txBody>
      </p:sp>
      <p:pic>
        <p:nvPicPr>
          <p:cNvPr id="2" name="Picture 1" descr="bank_flat_web_icon_png_bank_png_bank_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98" y="3706216"/>
            <a:ext cx="888453" cy="888453"/>
          </a:xfrm>
          <a:prstGeom prst="rect">
            <a:avLst/>
          </a:prstGeom>
        </p:spPr>
      </p:pic>
      <p:pic>
        <p:nvPicPr>
          <p:cNvPr id="3" name="Picture 2" descr="Atm-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98" y="1560971"/>
            <a:ext cx="997655" cy="997655"/>
          </a:xfrm>
          <a:prstGeom prst="rect">
            <a:avLst/>
          </a:prstGeom>
        </p:spPr>
      </p:pic>
      <p:pic>
        <p:nvPicPr>
          <p:cNvPr id="20" name="Picture 19" descr="stock-vector-a-mobile-hand-held-point-of-sale-pin-pad-terminal-printing-a-receipt-123194281.jpg"/>
          <p:cNvPicPr>
            <a:picLocks noChangeAspect="1"/>
          </p:cNvPicPr>
          <p:nvPr/>
        </p:nvPicPr>
        <p:blipFill rotWithShape="1">
          <a:blip r:embed="rId6">
            <a:extLst>
              <a:ext uri="{28A0092B-C50C-407E-A947-70E740481C1C}">
                <a14:useLocalDpi xmlns:a14="http://schemas.microsoft.com/office/drawing/2010/main" val="0"/>
              </a:ext>
            </a:extLst>
          </a:blip>
          <a:srcRect b="9383"/>
          <a:stretch/>
        </p:blipFill>
        <p:spPr>
          <a:xfrm>
            <a:off x="7473257" y="3292297"/>
            <a:ext cx="1371600" cy="1063369"/>
          </a:xfrm>
          <a:prstGeom prst="rect">
            <a:avLst/>
          </a:prstGeom>
        </p:spPr>
      </p:pic>
    </p:spTree>
    <p:extLst>
      <p:ext uri="{BB962C8B-B14F-4D97-AF65-F5344CB8AC3E}">
        <p14:creationId xmlns:p14="http://schemas.microsoft.com/office/powerpoint/2010/main" val="502394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20379" y="6248481"/>
            <a:ext cx="1999965" cy="491251"/>
          </a:xfrm>
          <a:prstGeom prst="round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124098"/>
            <a:ext cx="8229600" cy="1143000"/>
          </a:xfrm>
        </p:spPr>
        <p:txBody>
          <a:bodyPr>
            <a:normAutofit/>
          </a:bodyPr>
          <a:lstStyle/>
          <a:p>
            <a:pPr algn="l"/>
            <a:r>
              <a:rPr lang="en-US" sz="4000" dirty="0" smtClean="0">
                <a:solidFill>
                  <a:srgbClr val="0000FF"/>
                </a:solidFill>
              </a:rPr>
              <a:t>Video - ATM</a:t>
            </a:r>
            <a:endParaRPr lang="en-US" sz="4000" dirty="0">
              <a:solidFill>
                <a:srgbClr val="0000FF"/>
              </a:solidFill>
            </a:endParaRPr>
          </a:p>
        </p:txBody>
      </p:sp>
      <p:pic>
        <p:nvPicPr>
          <p:cNvPr id="2" name="Picture 1" descr="Screen Shot 2015-09-24 at 4.35.17 pm.png"/>
          <p:cNvPicPr>
            <a:picLocks noChangeAspect="1"/>
          </p:cNvPicPr>
          <p:nvPr/>
        </p:nvPicPr>
        <p:blipFill rotWithShape="1">
          <a:blip r:embed="rId2">
            <a:extLst>
              <a:ext uri="{28A0092B-C50C-407E-A947-70E740481C1C}">
                <a14:useLocalDpi xmlns:a14="http://schemas.microsoft.com/office/drawing/2010/main" val="0"/>
              </a:ext>
            </a:extLst>
          </a:blip>
          <a:srcRect t="8137" b="6540"/>
          <a:stretch/>
        </p:blipFill>
        <p:spPr>
          <a:xfrm>
            <a:off x="102186" y="1299331"/>
            <a:ext cx="8934150" cy="4764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2146926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6"/>
          <p:cNvSpPr>
            <a:spLocks noChangeArrowheads="1"/>
          </p:cNvSpPr>
          <p:nvPr/>
        </p:nvSpPr>
        <p:spPr bwMode="auto">
          <a:xfrm>
            <a:off x="0" y="13806"/>
            <a:ext cx="9144000" cy="6858000"/>
          </a:xfrm>
          <a:prstGeom prst="rect">
            <a:avLst/>
          </a:prstGeom>
          <a:solidFill>
            <a:srgbClr val="F9F9F9"/>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5"/>
          <p:cNvSpPr>
            <a:spLocks/>
          </p:cNvSpPr>
          <p:nvPr/>
        </p:nvSpPr>
        <p:spPr bwMode="auto">
          <a:xfrm>
            <a:off x="1612901" y="3751263"/>
            <a:ext cx="5918200" cy="3106738"/>
          </a:xfrm>
          <a:custGeom>
            <a:avLst/>
            <a:gdLst>
              <a:gd name="T0" fmla="*/ 916 w 5992"/>
              <a:gd name="T1" fmla="*/ 3141 h 3143"/>
              <a:gd name="T2" fmla="*/ 2996 w 5992"/>
              <a:gd name="T3" fmla="*/ 961 h 3143"/>
              <a:gd name="T4" fmla="*/ 5076 w 5992"/>
              <a:gd name="T5" fmla="*/ 3143 h 3143"/>
              <a:gd name="T6" fmla="*/ 5992 w 5992"/>
              <a:gd name="T7" fmla="*/ 3143 h 3143"/>
              <a:gd name="T8" fmla="*/ 2996 w 5992"/>
              <a:gd name="T9" fmla="*/ 0 h 3143"/>
              <a:gd name="T10" fmla="*/ 0 w 5992"/>
              <a:gd name="T11" fmla="*/ 3142 h 3143"/>
              <a:gd name="T12" fmla="*/ 916 w 5992"/>
              <a:gd name="T13" fmla="*/ 3141 h 3143"/>
            </a:gdLst>
            <a:ahLst/>
            <a:cxnLst>
              <a:cxn ang="0">
                <a:pos x="T0" y="T1"/>
              </a:cxn>
              <a:cxn ang="0">
                <a:pos x="T2" y="T3"/>
              </a:cxn>
              <a:cxn ang="0">
                <a:pos x="T4" y="T5"/>
              </a:cxn>
              <a:cxn ang="0">
                <a:pos x="T6" y="T7"/>
              </a:cxn>
              <a:cxn ang="0">
                <a:pos x="T8" y="T9"/>
              </a:cxn>
              <a:cxn ang="0">
                <a:pos x="T10" y="T11"/>
              </a:cxn>
              <a:cxn ang="0">
                <a:pos x="T12" y="T13"/>
              </a:cxn>
            </a:cxnLst>
            <a:rect l="0" t="0" r="r" b="b"/>
            <a:pathLst>
              <a:path w="5992" h="3143">
                <a:moveTo>
                  <a:pt x="916" y="3141"/>
                </a:moveTo>
                <a:cubicBezTo>
                  <a:pt x="916" y="1936"/>
                  <a:pt x="1847" y="961"/>
                  <a:pt x="2996" y="961"/>
                </a:cubicBezTo>
                <a:cubicBezTo>
                  <a:pt x="4145" y="961"/>
                  <a:pt x="5076" y="1935"/>
                  <a:pt x="5076" y="3143"/>
                </a:cubicBezTo>
                <a:cubicBezTo>
                  <a:pt x="5992" y="3143"/>
                  <a:pt x="5992" y="3143"/>
                  <a:pt x="5992" y="3143"/>
                </a:cubicBezTo>
                <a:cubicBezTo>
                  <a:pt x="5992" y="1407"/>
                  <a:pt x="4651" y="0"/>
                  <a:pt x="2996" y="0"/>
                </a:cubicBezTo>
                <a:cubicBezTo>
                  <a:pt x="1341" y="0"/>
                  <a:pt x="0" y="1406"/>
                  <a:pt x="0" y="3142"/>
                </a:cubicBezTo>
                <a:lnTo>
                  <a:pt x="916" y="314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5"/>
          <p:cNvSpPr>
            <a:spLocks/>
          </p:cNvSpPr>
          <p:nvPr/>
        </p:nvSpPr>
        <p:spPr bwMode="auto">
          <a:xfrm>
            <a:off x="1758205" y="3999793"/>
            <a:ext cx="5555625" cy="2851003"/>
          </a:xfrm>
          <a:custGeom>
            <a:avLst/>
            <a:gdLst>
              <a:gd name="T0" fmla="*/ 916 w 5992"/>
              <a:gd name="T1" fmla="*/ 3141 h 3143"/>
              <a:gd name="T2" fmla="*/ 2996 w 5992"/>
              <a:gd name="T3" fmla="*/ 961 h 3143"/>
              <a:gd name="T4" fmla="*/ 5076 w 5992"/>
              <a:gd name="T5" fmla="*/ 3143 h 3143"/>
              <a:gd name="T6" fmla="*/ 5992 w 5992"/>
              <a:gd name="T7" fmla="*/ 3143 h 3143"/>
              <a:gd name="T8" fmla="*/ 2996 w 5992"/>
              <a:gd name="T9" fmla="*/ 0 h 3143"/>
              <a:gd name="T10" fmla="*/ 0 w 5992"/>
              <a:gd name="T11" fmla="*/ 3142 h 3143"/>
              <a:gd name="T12" fmla="*/ 916 w 5992"/>
              <a:gd name="T13" fmla="*/ 3141 h 3143"/>
            </a:gdLst>
            <a:ahLst/>
            <a:cxnLst>
              <a:cxn ang="0">
                <a:pos x="T0" y="T1"/>
              </a:cxn>
              <a:cxn ang="0">
                <a:pos x="T2" y="T3"/>
              </a:cxn>
              <a:cxn ang="0">
                <a:pos x="T4" y="T5"/>
              </a:cxn>
              <a:cxn ang="0">
                <a:pos x="T6" y="T7"/>
              </a:cxn>
              <a:cxn ang="0">
                <a:pos x="T8" y="T9"/>
              </a:cxn>
              <a:cxn ang="0">
                <a:pos x="T10" y="T11"/>
              </a:cxn>
              <a:cxn ang="0">
                <a:pos x="T12" y="T13"/>
              </a:cxn>
            </a:cxnLst>
            <a:rect l="0" t="0" r="r" b="b"/>
            <a:pathLst>
              <a:path w="5992" h="3143">
                <a:moveTo>
                  <a:pt x="916" y="3141"/>
                </a:moveTo>
                <a:cubicBezTo>
                  <a:pt x="916" y="1936"/>
                  <a:pt x="1847" y="961"/>
                  <a:pt x="2996" y="961"/>
                </a:cubicBezTo>
                <a:cubicBezTo>
                  <a:pt x="4145" y="961"/>
                  <a:pt x="5076" y="1935"/>
                  <a:pt x="5076" y="3143"/>
                </a:cubicBezTo>
                <a:cubicBezTo>
                  <a:pt x="5992" y="3143"/>
                  <a:pt x="5992" y="3143"/>
                  <a:pt x="5992" y="3143"/>
                </a:cubicBezTo>
                <a:cubicBezTo>
                  <a:pt x="5992" y="1407"/>
                  <a:pt x="4651" y="0"/>
                  <a:pt x="2996" y="0"/>
                </a:cubicBezTo>
                <a:cubicBezTo>
                  <a:pt x="1341" y="0"/>
                  <a:pt x="0" y="1406"/>
                  <a:pt x="0" y="3142"/>
                </a:cubicBezTo>
                <a:lnTo>
                  <a:pt x="916" y="3141"/>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32" name="TextBox 31"/>
          <p:cNvSpPr txBox="1"/>
          <p:nvPr/>
        </p:nvSpPr>
        <p:spPr>
          <a:xfrm>
            <a:off x="3289439" y="1324503"/>
            <a:ext cx="2416046" cy="707886"/>
          </a:xfrm>
          <a:prstGeom prst="rect">
            <a:avLst/>
          </a:prstGeom>
          <a:noFill/>
          <a:ln>
            <a:noFill/>
          </a:ln>
        </p:spPr>
        <p:txBody>
          <a:bodyPr wrap="none" rtlCol="0">
            <a:spAutoFit/>
          </a:bodyPr>
          <a:lstStyle/>
          <a:p>
            <a:pPr algn="ctr"/>
            <a:r>
              <a:rPr lang="en-US" sz="2000" b="1" dirty="0">
                <a:solidFill>
                  <a:srgbClr val="3366FF"/>
                </a:solidFill>
              </a:rPr>
              <a:t>National Electronic </a:t>
            </a:r>
            <a:endParaRPr lang="en-US" sz="2000" b="1" dirty="0" smtClean="0">
              <a:solidFill>
                <a:srgbClr val="3366FF"/>
              </a:solidFill>
            </a:endParaRPr>
          </a:p>
          <a:p>
            <a:pPr algn="ctr"/>
            <a:r>
              <a:rPr lang="en-US" sz="2000" b="1" dirty="0" smtClean="0">
                <a:solidFill>
                  <a:srgbClr val="3366FF"/>
                </a:solidFill>
              </a:rPr>
              <a:t>Fund </a:t>
            </a:r>
            <a:r>
              <a:rPr lang="en-US" sz="2000" b="1" dirty="0">
                <a:solidFill>
                  <a:srgbClr val="3366FF"/>
                </a:solidFill>
              </a:rPr>
              <a:t>Transfer (NEFT)</a:t>
            </a:r>
            <a:endParaRPr lang="en-US" sz="2000" b="1" dirty="0">
              <a:solidFill>
                <a:srgbClr val="3366FF"/>
              </a:solidFill>
              <a:latin typeface="+mj-lt"/>
            </a:endParaRPr>
          </a:p>
        </p:txBody>
      </p:sp>
      <p:sp>
        <p:nvSpPr>
          <p:cNvPr id="34" name="TextBox 33"/>
          <p:cNvSpPr txBox="1"/>
          <p:nvPr/>
        </p:nvSpPr>
        <p:spPr>
          <a:xfrm>
            <a:off x="5800630" y="1313858"/>
            <a:ext cx="2133918" cy="769441"/>
          </a:xfrm>
          <a:prstGeom prst="rect">
            <a:avLst/>
          </a:prstGeom>
          <a:noFill/>
          <a:ln>
            <a:noFill/>
          </a:ln>
        </p:spPr>
        <p:txBody>
          <a:bodyPr wrap="none" rtlCol="0">
            <a:spAutoFit/>
          </a:bodyPr>
          <a:lstStyle/>
          <a:p>
            <a:pPr algn="ctr"/>
            <a:r>
              <a:rPr lang="en-US" sz="2000" b="1" dirty="0">
                <a:solidFill>
                  <a:srgbClr val="3366FF"/>
                </a:solidFill>
              </a:rPr>
              <a:t>Real Time</a:t>
            </a:r>
            <a:r>
              <a:rPr lang="en-US" sz="2400" b="1" dirty="0">
                <a:solidFill>
                  <a:srgbClr val="3366FF"/>
                </a:solidFill>
              </a:rPr>
              <a:t> </a:t>
            </a:r>
            <a:r>
              <a:rPr lang="en-US" sz="2000" b="1" dirty="0">
                <a:solidFill>
                  <a:srgbClr val="3366FF"/>
                </a:solidFill>
              </a:rPr>
              <a:t>Gross </a:t>
            </a:r>
            <a:endParaRPr lang="en-US" sz="2000" b="1" dirty="0" smtClean="0">
              <a:solidFill>
                <a:srgbClr val="3366FF"/>
              </a:solidFill>
            </a:endParaRPr>
          </a:p>
          <a:p>
            <a:pPr algn="ctr"/>
            <a:r>
              <a:rPr lang="en-US" sz="2000" b="1" dirty="0" smtClean="0">
                <a:solidFill>
                  <a:srgbClr val="3366FF"/>
                </a:solidFill>
              </a:rPr>
              <a:t>Settlement </a:t>
            </a:r>
            <a:r>
              <a:rPr lang="en-US" sz="2000" b="1" dirty="0">
                <a:solidFill>
                  <a:srgbClr val="3366FF"/>
                </a:solidFill>
              </a:rPr>
              <a:t>(RTGS)</a:t>
            </a:r>
            <a:endParaRPr lang="en-US" sz="2000" b="1" dirty="0">
              <a:solidFill>
                <a:srgbClr val="3366FF"/>
              </a:solidFill>
              <a:latin typeface="+mj-lt"/>
            </a:endParaRPr>
          </a:p>
        </p:txBody>
      </p:sp>
      <p:sp>
        <p:nvSpPr>
          <p:cNvPr id="36" name="TextBox 35"/>
          <p:cNvSpPr txBox="1"/>
          <p:nvPr/>
        </p:nvSpPr>
        <p:spPr>
          <a:xfrm>
            <a:off x="1208461" y="2059086"/>
            <a:ext cx="2185214" cy="461665"/>
          </a:xfrm>
          <a:prstGeom prst="rect">
            <a:avLst/>
          </a:prstGeom>
          <a:noFill/>
          <a:ln>
            <a:noFill/>
          </a:ln>
        </p:spPr>
        <p:txBody>
          <a:bodyPr wrap="none" rtlCol="0">
            <a:spAutoFit/>
          </a:bodyPr>
          <a:lstStyle/>
          <a:p>
            <a:pPr algn="ctr"/>
            <a:r>
              <a:rPr lang="en-US" sz="2400" b="1" dirty="0">
                <a:solidFill>
                  <a:srgbClr val="3366FF"/>
                </a:solidFill>
              </a:rPr>
              <a:t>Mobile Banking </a:t>
            </a:r>
            <a:endParaRPr lang="en-US" sz="2400" b="1" dirty="0">
              <a:solidFill>
                <a:srgbClr val="3366FF"/>
              </a:solidFill>
              <a:latin typeface="+mj-lt"/>
            </a:endParaRPr>
          </a:p>
        </p:txBody>
      </p:sp>
      <p:sp>
        <p:nvSpPr>
          <p:cNvPr id="37" name="Rectangle 36"/>
          <p:cNvSpPr/>
          <p:nvPr/>
        </p:nvSpPr>
        <p:spPr>
          <a:xfrm>
            <a:off x="45637" y="3743644"/>
            <a:ext cx="1723517" cy="1077218"/>
          </a:xfrm>
          <a:prstGeom prst="rect">
            <a:avLst/>
          </a:prstGeom>
        </p:spPr>
        <p:txBody>
          <a:bodyPr wrap="square">
            <a:spAutoFit/>
          </a:bodyPr>
          <a:lstStyle/>
          <a:p>
            <a:r>
              <a:rPr lang="en-US" sz="1600" dirty="0"/>
              <a:t>Fund Transfer , Bill payment, online shopping ,ticket booking    </a:t>
            </a:r>
          </a:p>
        </p:txBody>
      </p:sp>
      <p:sp>
        <p:nvSpPr>
          <p:cNvPr id="38" name="TextBox 37"/>
          <p:cNvSpPr txBox="1"/>
          <p:nvPr/>
        </p:nvSpPr>
        <p:spPr>
          <a:xfrm>
            <a:off x="-10438" y="3414051"/>
            <a:ext cx="2323322" cy="461665"/>
          </a:xfrm>
          <a:prstGeom prst="rect">
            <a:avLst/>
          </a:prstGeom>
          <a:noFill/>
          <a:ln>
            <a:noFill/>
          </a:ln>
        </p:spPr>
        <p:txBody>
          <a:bodyPr wrap="none" rtlCol="0">
            <a:spAutoFit/>
          </a:bodyPr>
          <a:lstStyle/>
          <a:p>
            <a:pPr algn="ctr"/>
            <a:r>
              <a:rPr lang="en-US" sz="2400" b="1" dirty="0" smtClean="0">
                <a:solidFill>
                  <a:srgbClr val="3366FF"/>
                </a:solidFill>
              </a:rPr>
              <a:t>Internet Banking</a:t>
            </a:r>
            <a:endParaRPr lang="en-US" sz="2400" b="1" dirty="0">
              <a:solidFill>
                <a:srgbClr val="3366FF"/>
              </a:solidFill>
              <a:latin typeface="+mj-lt"/>
            </a:endParaRPr>
          </a:p>
        </p:txBody>
      </p:sp>
      <p:sp>
        <p:nvSpPr>
          <p:cNvPr id="40" name="TextBox 39"/>
          <p:cNvSpPr txBox="1"/>
          <p:nvPr/>
        </p:nvSpPr>
        <p:spPr>
          <a:xfrm>
            <a:off x="7325292" y="2921359"/>
            <a:ext cx="1762021" cy="400110"/>
          </a:xfrm>
          <a:prstGeom prst="rect">
            <a:avLst/>
          </a:prstGeom>
          <a:noFill/>
          <a:ln>
            <a:noFill/>
          </a:ln>
        </p:spPr>
        <p:txBody>
          <a:bodyPr wrap="none" rtlCol="0">
            <a:spAutoFit/>
          </a:bodyPr>
          <a:lstStyle/>
          <a:p>
            <a:pPr algn="ctr"/>
            <a:r>
              <a:rPr lang="en-US" sz="2000" b="1" dirty="0">
                <a:solidFill>
                  <a:srgbClr val="3366FF"/>
                </a:solidFill>
              </a:rPr>
              <a:t>Mobile wallets</a:t>
            </a:r>
            <a:endParaRPr lang="en-US" sz="2000" b="1" dirty="0">
              <a:solidFill>
                <a:srgbClr val="3366FF"/>
              </a:solidFill>
              <a:latin typeface="+mj-lt"/>
            </a:endParaRPr>
          </a:p>
        </p:txBody>
      </p:sp>
      <p:sp>
        <p:nvSpPr>
          <p:cNvPr id="41"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rgbClr val="0000FF"/>
                </a:solidFill>
              </a:rPr>
              <a:t>Banking Service Delivery Channels - </a:t>
            </a:r>
            <a:r>
              <a:rPr lang="en-US" sz="4000" dirty="0" smtClean="0">
                <a:solidFill>
                  <a:srgbClr val="0000FF"/>
                </a:solidFill>
              </a:rPr>
              <a:t>II</a:t>
            </a:r>
            <a:endParaRPr lang="en-US" sz="4000" dirty="0">
              <a:solidFill>
                <a:srgbClr val="0000FF"/>
              </a:solidFill>
            </a:endParaRPr>
          </a:p>
        </p:txBody>
      </p:sp>
      <p:sp>
        <p:nvSpPr>
          <p:cNvPr id="42" name="Rectangle 41"/>
          <p:cNvSpPr/>
          <p:nvPr/>
        </p:nvSpPr>
        <p:spPr>
          <a:xfrm>
            <a:off x="1427590" y="2405924"/>
            <a:ext cx="1723517" cy="923330"/>
          </a:xfrm>
          <a:prstGeom prst="rect">
            <a:avLst/>
          </a:prstGeom>
        </p:spPr>
        <p:txBody>
          <a:bodyPr wrap="square">
            <a:spAutoFit/>
          </a:bodyPr>
          <a:lstStyle/>
          <a:p>
            <a:r>
              <a:rPr lang="en-US" dirty="0"/>
              <a:t>Fund Transfer </a:t>
            </a:r>
            <a:r>
              <a:rPr lang="en-US" dirty="0" smtClean="0"/>
              <a:t>, IMPS  </a:t>
            </a:r>
            <a:r>
              <a:rPr lang="en-US" dirty="0"/>
              <a:t>Bill payment</a:t>
            </a:r>
          </a:p>
        </p:txBody>
      </p:sp>
      <p:sp>
        <p:nvSpPr>
          <p:cNvPr id="43" name="Rectangle 42"/>
          <p:cNvSpPr/>
          <p:nvPr/>
        </p:nvSpPr>
        <p:spPr>
          <a:xfrm>
            <a:off x="3646049" y="1944477"/>
            <a:ext cx="1723517" cy="830997"/>
          </a:xfrm>
          <a:prstGeom prst="rect">
            <a:avLst/>
          </a:prstGeom>
        </p:spPr>
        <p:txBody>
          <a:bodyPr wrap="square">
            <a:spAutoFit/>
          </a:bodyPr>
          <a:lstStyle/>
          <a:p>
            <a:pPr algn="ctr"/>
            <a:r>
              <a:rPr lang="en-US" sz="1600" dirty="0" smtClean="0"/>
              <a:t>Inter-Bank Transfer of any amount</a:t>
            </a:r>
            <a:endParaRPr lang="en-US" sz="1600" dirty="0"/>
          </a:p>
        </p:txBody>
      </p:sp>
      <p:sp>
        <p:nvSpPr>
          <p:cNvPr id="44" name="Rectangle 43"/>
          <p:cNvSpPr/>
          <p:nvPr/>
        </p:nvSpPr>
        <p:spPr>
          <a:xfrm>
            <a:off x="5898251" y="2012266"/>
            <a:ext cx="1811664" cy="830997"/>
          </a:xfrm>
          <a:prstGeom prst="rect">
            <a:avLst/>
          </a:prstGeom>
        </p:spPr>
        <p:txBody>
          <a:bodyPr wrap="square">
            <a:spAutoFit/>
          </a:bodyPr>
          <a:lstStyle/>
          <a:p>
            <a:pPr algn="ctr"/>
            <a:r>
              <a:rPr lang="en-US" sz="1600" dirty="0" smtClean="0"/>
              <a:t>Inter-Bank Transfer of </a:t>
            </a:r>
            <a:r>
              <a:rPr lang="en-US" sz="1600" dirty="0" err="1" smtClean="0"/>
              <a:t>Rs</a:t>
            </a:r>
            <a:r>
              <a:rPr lang="en-US" sz="1600" dirty="0" smtClean="0"/>
              <a:t> 2 lac and above.</a:t>
            </a:r>
            <a:endParaRPr lang="en-US" sz="1600" dirty="0"/>
          </a:p>
        </p:txBody>
      </p:sp>
      <p:sp>
        <p:nvSpPr>
          <p:cNvPr id="46" name="Rectangle 45"/>
          <p:cNvSpPr/>
          <p:nvPr/>
        </p:nvSpPr>
        <p:spPr>
          <a:xfrm>
            <a:off x="7052861" y="3361361"/>
            <a:ext cx="2040014" cy="1323439"/>
          </a:xfrm>
          <a:prstGeom prst="rect">
            <a:avLst/>
          </a:prstGeom>
        </p:spPr>
        <p:txBody>
          <a:bodyPr wrap="square">
            <a:spAutoFit/>
          </a:bodyPr>
          <a:lstStyle/>
          <a:p>
            <a:pPr algn="ctr"/>
            <a:r>
              <a:rPr lang="en-US" sz="1600" dirty="0"/>
              <a:t>Mobile based virtual wallet, preloaded certain amount in the account </a:t>
            </a:r>
            <a:r>
              <a:rPr lang="en-US" sz="1600" dirty="0" smtClean="0"/>
              <a:t>for </a:t>
            </a:r>
            <a:r>
              <a:rPr lang="en-US" sz="1600" dirty="0"/>
              <a:t>online and offline spends</a:t>
            </a:r>
          </a:p>
        </p:txBody>
      </p:sp>
      <p:pic>
        <p:nvPicPr>
          <p:cNvPr id="16" name="Picture 15" descr="neft-rt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272" y="2876753"/>
            <a:ext cx="2915033" cy="874510"/>
          </a:xfrm>
          <a:prstGeom prst="rect">
            <a:avLst/>
          </a:prstGeom>
        </p:spPr>
      </p:pic>
      <p:pic>
        <p:nvPicPr>
          <p:cNvPr id="17" name="Picture 16" descr="icon-mobile-wallet-big@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82" y="4468991"/>
            <a:ext cx="1284958" cy="1284958"/>
          </a:xfrm>
          <a:prstGeom prst="rect">
            <a:avLst/>
          </a:prstGeom>
        </p:spPr>
      </p:pic>
      <p:pic>
        <p:nvPicPr>
          <p:cNvPr id="18" name="Picture 17" descr="mobile_bank-5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068" y="2944910"/>
            <a:ext cx="1179504" cy="1179504"/>
          </a:xfrm>
          <a:prstGeom prst="rect">
            <a:avLst/>
          </a:prstGeom>
        </p:spPr>
      </p:pic>
      <p:pic>
        <p:nvPicPr>
          <p:cNvPr id="21" name="Picture 20" descr="event_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26" y="4558796"/>
            <a:ext cx="1290513" cy="960203"/>
          </a:xfrm>
          <a:prstGeom prst="rect">
            <a:avLst/>
          </a:prstGeom>
        </p:spPr>
      </p:pic>
    </p:spTree>
    <p:extLst>
      <p:ext uri="{BB962C8B-B14F-4D97-AF65-F5344CB8AC3E}">
        <p14:creationId xmlns:p14="http://schemas.microsoft.com/office/powerpoint/2010/main" val="1490496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26346"/>
            <a:ext cx="8229600" cy="4075208"/>
          </a:xfrm>
        </p:spPr>
        <p:txBody>
          <a:bodyPr/>
          <a:lstStyle/>
          <a:p>
            <a:pPr algn="just"/>
            <a:r>
              <a:rPr lang="en-US" dirty="0" smtClean="0"/>
              <a:t>Launched by </a:t>
            </a:r>
            <a:r>
              <a:rPr lang="en-US" dirty="0" err="1" smtClean="0"/>
              <a:t>Hon’ble</a:t>
            </a:r>
            <a:r>
              <a:rPr lang="en-US" dirty="0" smtClean="0"/>
              <a:t> Prime Minister on 28</a:t>
            </a:r>
            <a:r>
              <a:rPr lang="en-US" baseline="30000" dirty="0" smtClean="0"/>
              <a:t>th</a:t>
            </a:r>
            <a:r>
              <a:rPr lang="en-US" dirty="0" smtClean="0"/>
              <a:t> August 2014.</a:t>
            </a:r>
          </a:p>
          <a:p>
            <a:pPr algn="just"/>
            <a:r>
              <a:rPr lang="en-US" dirty="0" smtClean="0"/>
              <a:t>The scheme focuses on coverage of households in rural and urban areas.</a:t>
            </a:r>
          </a:p>
          <a:p>
            <a:pPr algn="just"/>
            <a:r>
              <a:rPr lang="en-US" dirty="0" err="1" smtClean="0"/>
              <a:t>RuPay</a:t>
            </a:r>
            <a:r>
              <a:rPr lang="en-US" dirty="0" smtClean="0"/>
              <a:t> Debit Card provides in-built Accidental Insurance Cover of </a:t>
            </a:r>
            <a:r>
              <a:rPr lang="en-US" dirty="0" err="1" smtClean="0"/>
              <a:t>Rs</a:t>
            </a:r>
            <a:r>
              <a:rPr lang="en-US" dirty="0" smtClean="0"/>
              <a:t> 1.00 Lac.</a:t>
            </a:r>
          </a:p>
          <a:p>
            <a:pPr algn="just"/>
            <a:r>
              <a:rPr lang="en-US" dirty="0"/>
              <a:t>Overdraft facility up to </a:t>
            </a:r>
            <a:r>
              <a:rPr lang="en-US" dirty="0" err="1"/>
              <a:t>Rs</a:t>
            </a:r>
            <a:r>
              <a:rPr lang="en-US" dirty="0"/>
              <a:t> 5000/-</a:t>
            </a:r>
          </a:p>
          <a:p>
            <a:pPr marL="0" indent="0" algn="just">
              <a:buNone/>
            </a:pPr>
            <a:endParaRPr lang="en-US" dirty="0"/>
          </a:p>
        </p:txBody>
      </p:sp>
      <p:sp>
        <p:nvSpPr>
          <p:cNvPr id="4" name="Title 1"/>
          <p:cNvSpPr txBox="1">
            <a:spLocks/>
          </p:cNvSpPr>
          <p:nvPr/>
        </p:nvSpPr>
        <p:spPr>
          <a:xfrm>
            <a:off x="457200" y="1559034"/>
            <a:ext cx="8229600" cy="869906"/>
          </a:xfrm>
          <a:prstGeom prst="rect">
            <a:avLst/>
          </a:prstGeom>
          <a:solidFill>
            <a:srgbClr val="19145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smtClean="0">
                <a:solidFill>
                  <a:srgbClr val="FFFFFF"/>
                </a:solidFill>
              </a:rPr>
              <a:t>Pradhan</a:t>
            </a:r>
            <a:r>
              <a:rPr lang="en-US" sz="4000" dirty="0" smtClean="0">
                <a:solidFill>
                  <a:srgbClr val="FFFFFF"/>
                </a:solidFill>
              </a:rPr>
              <a:t> </a:t>
            </a:r>
            <a:r>
              <a:rPr lang="en-US" sz="4000" dirty="0" err="1" smtClean="0">
                <a:solidFill>
                  <a:srgbClr val="FFFFFF"/>
                </a:solidFill>
              </a:rPr>
              <a:t>Mantri</a:t>
            </a:r>
            <a:r>
              <a:rPr lang="en-US" sz="4000" dirty="0" smtClean="0">
                <a:solidFill>
                  <a:srgbClr val="FFFFFF"/>
                </a:solidFill>
              </a:rPr>
              <a:t> Jan-</a:t>
            </a:r>
            <a:r>
              <a:rPr lang="en-US" sz="4000" dirty="0" err="1" smtClean="0">
                <a:solidFill>
                  <a:srgbClr val="FFFFFF"/>
                </a:solidFill>
              </a:rPr>
              <a:t>Dhan</a:t>
            </a:r>
            <a:r>
              <a:rPr lang="en-US" sz="4000" dirty="0" smtClean="0">
                <a:solidFill>
                  <a:srgbClr val="FFFFFF"/>
                </a:solidFill>
              </a:rPr>
              <a:t> </a:t>
            </a:r>
            <a:r>
              <a:rPr lang="en-US" sz="4000" dirty="0" err="1" smtClean="0">
                <a:solidFill>
                  <a:srgbClr val="FFFFFF"/>
                </a:solidFill>
              </a:rPr>
              <a:t>Yojana</a:t>
            </a:r>
            <a:endParaRPr lang="en-US" sz="4000" dirty="0">
              <a:solidFill>
                <a:srgbClr val="FFFFFF"/>
              </a:solidFill>
            </a:endParaRPr>
          </a:p>
        </p:txBody>
      </p:sp>
      <p:pic>
        <p:nvPicPr>
          <p:cNvPr id="2" name="Picture 1" descr="pradhan-mantri-jan-dhan-yojn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9" y="-15746"/>
            <a:ext cx="1580445" cy="1574780"/>
          </a:xfrm>
          <a:prstGeom prst="rect">
            <a:avLst/>
          </a:prstGeom>
        </p:spPr>
      </p:pic>
    </p:spTree>
    <p:extLst>
      <p:ext uri="{BB962C8B-B14F-4D97-AF65-F5344CB8AC3E}">
        <p14:creationId xmlns:p14="http://schemas.microsoft.com/office/powerpoint/2010/main" val="3769249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464081"/>
            <a:ext cx="8229600" cy="1143000"/>
          </a:xfrm>
        </p:spPr>
        <p:txBody>
          <a:bodyPr>
            <a:normAutofit/>
          </a:bodyPr>
          <a:lstStyle/>
          <a:p>
            <a:r>
              <a:rPr lang="en-US" sz="3600" dirty="0" smtClean="0">
                <a:solidFill>
                  <a:srgbClr val="FFFFFF"/>
                </a:solidFill>
                <a:cs typeface="Chalkboard SE Regular"/>
              </a:rPr>
              <a:t>Discussion on </a:t>
            </a:r>
            <a:r>
              <a:rPr lang="en-US" sz="3600" dirty="0">
                <a:solidFill>
                  <a:srgbClr val="FFFFFF"/>
                </a:solidFill>
                <a:cs typeface="Chalkboard SE Regular"/>
              </a:rPr>
              <a:t>Over-Draft, Micro-ATM</a:t>
            </a:r>
          </a:p>
        </p:txBody>
      </p:sp>
      <p:sp>
        <p:nvSpPr>
          <p:cNvPr id="6" name="Title 1"/>
          <p:cNvSpPr txBox="1">
            <a:spLocks/>
          </p:cNvSpPr>
          <p:nvPr/>
        </p:nvSpPr>
        <p:spPr>
          <a:xfrm>
            <a:off x="551448" y="232108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FF"/>
                </a:solidFill>
                <a:cs typeface="Chalkboard SE Regular"/>
              </a:rPr>
              <a:t>Discussion on </a:t>
            </a:r>
            <a:r>
              <a:rPr lang="en-US" sz="4000" dirty="0" smtClean="0">
                <a:solidFill>
                  <a:srgbClr val="FFFFFF"/>
                </a:solidFill>
                <a:cs typeface="Chalkboard SE Regular"/>
              </a:rPr>
              <a:t>Video  </a:t>
            </a:r>
            <a:endParaRPr lang="en-US" sz="4000" dirty="0">
              <a:solidFill>
                <a:srgbClr val="FFFFFF"/>
              </a:solidFill>
              <a:cs typeface="Chalkboard SE Regular"/>
            </a:endParaRPr>
          </a:p>
        </p:txBody>
      </p:sp>
      <p:sp>
        <p:nvSpPr>
          <p:cNvPr id="5" name="Title 1"/>
          <p:cNvSpPr txBox="1">
            <a:spLocks/>
          </p:cNvSpPr>
          <p:nvPr/>
        </p:nvSpPr>
        <p:spPr>
          <a:xfrm>
            <a:off x="1343527" y="823728"/>
            <a:ext cx="6645442"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FF"/>
                </a:solidFill>
                <a:cs typeface="Chalkboard SE Regular"/>
              </a:rPr>
              <a:t>Play Video (</a:t>
            </a:r>
            <a:r>
              <a:rPr lang="en-US" sz="4000" dirty="0" err="1" smtClean="0">
                <a:solidFill>
                  <a:srgbClr val="FFFFFF"/>
                </a:solidFill>
                <a:cs typeface="Chalkboard SE Regular"/>
              </a:rPr>
              <a:t>Bhola</a:t>
            </a:r>
            <a:r>
              <a:rPr lang="en-US" sz="4000" dirty="0" smtClean="0">
                <a:solidFill>
                  <a:srgbClr val="FFFFFF"/>
                </a:solidFill>
                <a:cs typeface="Chalkboard SE Regular"/>
              </a:rPr>
              <a:t> – </a:t>
            </a:r>
            <a:r>
              <a:rPr lang="en-US" sz="4000" dirty="0" err="1" smtClean="0">
                <a:solidFill>
                  <a:srgbClr val="FFFFFF"/>
                </a:solidFill>
                <a:cs typeface="Chalkboard SE Regular"/>
              </a:rPr>
              <a:t>Haria</a:t>
            </a:r>
            <a:r>
              <a:rPr lang="en-US" sz="4000" dirty="0" smtClean="0">
                <a:solidFill>
                  <a:srgbClr val="FFFFFF"/>
                </a:solidFill>
                <a:cs typeface="Chalkboard SE Regular"/>
              </a:rPr>
              <a:t>)</a:t>
            </a:r>
            <a:endParaRPr lang="en-US" sz="4000" dirty="0">
              <a:solidFill>
                <a:srgbClr val="FFFFFF"/>
              </a:solidFill>
              <a:cs typeface="Chalkboard SE Regular"/>
            </a:endParaRPr>
          </a:p>
        </p:txBody>
      </p:sp>
    </p:spTree>
    <p:extLst>
      <p:ext uri="{BB962C8B-B14F-4D97-AF65-F5344CB8AC3E}">
        <p14:creationId xmlns:p14="http://schemas.microsoft.com/office/powerpoint/2010/main" val="40783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24098"/>
            <a:ext cx="8229600" cy="9840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Assign Roles For Next Day Activities</a:t>
            </a:r>
            <a:endParaRPr lang="en-US" sz="4000" dirty="0">
              <a:solidFill>
                <a:srgbClr val="0000FF"/>
              </a:solidFill>
            </a:endParaRPr>
          </a:p>
        </p:txBody>
      </p:sp>
      <p:sp>
        <p:nvSpPr>
          <p:cNvPr id="6" name="Rectangle 5"/>
          <p:cNvSpPr/>
          <p:nvPr/>
        </p:nvSpPr>
        <p:spPr>
          <a:xfrm>
            <a:off x="340413" y="1969441"/>
            <a:ext cx="4572000" cy="738664"/>
          </a:xfrm>
          <a:prstGeom prst="rect">
            <a:avLst/>
          </a:prstGeom>
        </p:spPr>
        <p:txBody>
          <a:bodyPr>
            <a:spAutoFit/>
          </a:bodyPr>
          <a:lstStyle/>
          <a:p>
            <a:r>
              <a:rPr lang="en-US" sz="2400" dirty="0" smtClean="0">
                <a:solidFill>
                  <a:schemeClr val="accent6">
                    <a:lumMod val="60000"/>
                    <a:lumOff val="40000"/>
                  </a:schemeClr>
                </a:solidFill>
                <a:latin typeface="Chalkboard"/>
                <a:cs typeface="Chalkboard"/>
              </a:rPr>
              <a:t>Sample Characters </a:t>
            </a:r>
            <a:endParaRPr lang="en-IN" dirty="0">
              <a:solidFill>
                <a:schemeClr val="accent6">
                  <a:lumMod val="60000"/>
                  <a:lumOff val="40000"/>
                </a:schemeClr>
              </a:solidFill>
              <a:latin typeface="Chalkboard"/>
              <a:cs typeface="Chalkboard"/>
            </a:endParaRPr>
          </a:p>
          <a:p>
            <a:r>
              <a:rPr lang="en-US" dirty="0"/>
              <a:t> </a:t>
            </a:r>
            <a:endParaRPr lang="en-IN" dirty="0"/>
          </a:p>
        </p:txBody>
      </p:sp>
      <p:pic>
        <p:nvPicPr>
          <p:cNvPr id="7" name="Picture 6" descr="teacher-manager-between-chair-and-desk-h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1" y="2491556"/>
            <a:ext cx="1822287" cy="1633984"/>
          </a:xfrm>
          <a:prstGeom prst="rect">
            <a:avLst/>
          </a:prstGeom>
        </p:spPr>
      </p:pic>
      <p:sp>
        <p:nvSpPr>
          <p:cNvPr id="8" name="Rectangle 7"/>
          <p:cNvSpPr/>
          <p:nvPr/>
        </p:nvSpPr>
        <p:spPr>
          <a:xfrm>
            <a:off x="377829" y="4276888"/>
            <a:ext cx="1576085" cy="369332"/>
          </a:xfrm>
          <a:prstGeom prst="rect">
            <a:avLst/>
          </a:prstGeom>
        </p:spPr>
        <p:txBody>
          <a:bodyPr wrap="none">
            <a:spAutoFit/>
          </a:bodyPr>
          <a:lstStyle/>
          <a:p>
            <a:r>
              <a:rPr lang="en-US" b="1" dirty="0">
                <a:solidFill>
                  <a:srgbClr val="000090"/>
                </a:solidFill>
              </a:rPr>
              <a:t>Bank Manager</a:t>
            </a:r>
            <a:endParaRPr lang="en-US" dirty="0">
              <a:solidFill>
                <a:srgbClr val="000090"/>
              </a:solidFill>
            </a:endParaRPr>
          </a:p>
        </p:txBody>
      </p:sp>
      <p:sp>
        <p:nvSpPr>
          <p:cNvPr id="10" name="TextBox 9"/>
          <p:cNvSpPr txBox="1"/>
          <p:nvPr/>
        </p:nvSpPr>
        <p:spPr>
          <a:xfrm>
            <a:off x="26948" y="859962"/>
            <a:ext cx="9177550" cy="1015663"/>
          </a:xfrm>
          <a:prstGeom prst="rect">
            <a:avLst/>
          </a:prstGeom>
          <a:noFill/>
        </p:spPr>
        <p:txBody>
          <a:bodyPr wrap="none" rtlCol="0">
            <a:spAutoFit/>
          </a:bodyPr>
          <a:lstStyle/>
          <a:p>
            <a:r>
              <a:rPr lang="en-US" sz="2400" dirty="0" smtClean="0">
                <a:solidFill>
                  <a:schemeClr val="accent3">
                    <a:lumMod val="50000"/>
                  </a:schemeClr>
                </a:solidFill>
                <a:latin typeface="Chalkduster"/>
                <a:cs typeface="Chalkduster"/>
              </a:rPr>
              <a:t>Activity:</a:t>
            </a:r>
          </a:p>
          <a:p>
            <a:r>
              <a:rPr lang="en-US" dirty="0" smtClean="0"/>
              <a:t>Please Work With your Bank Manager to understand all the roles and prepare a small skit based </a:t>
            </a:r>
          </a:p>
          <a:p>
            <a:r>
              <a:rPr lang="en-US" dirty="0" smtClean="0"/>
              <a:t>on the topics discussed and using some of the characters below. </a:t>
            </a:r>
          </a:p>
        </p:txBody>
      </p:sp>
      <p:sp>
        <p:nvSpPr>
          <p:cNvPr id="11" name="Rectangle 10"/>
          <p:cNvSpPr/>
          <p:nvPr/>
        </p:nvSpPr>
        <p:spPr>
          <a:xfrm>
            <a:off x="0" y="6178520"/>
            <a:ext cx="9144000" cy="560844"/>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Assign Roles to Students -&gt; Create </a:t>
            </a:r>
            <a:r>
              <a:rPr lang="en-US" dirty="0">
                <a:solidFill>
                  <a:schemeClr val="bg1"/>
                </a:solidFill>
              </a:rPr>
              <a:t>Script </a:t>
            </a:r>
            <a:r>
              <a:rPr lang="en-US" dirty="0" smtClean="0">
                <a:solidFill>
                  <a:schemeClr val="bg1"/>
                </a:solidFill>
              </a:rPr>
              <a:t>with them -&gt; Perform the 10-15 min skit in the Next Session</a:t>
            </a:r>
            <a:endParaRPr lang="en-US" dirty="0">
              <a:solidFill>
                <a:schemeClr val="bg1"/>
              </a:solidFill>
            </a:endParaRPr>
          </a:p>
        </p:txBody>
      </p:sp>
      <p:pic>
        <p:nvPicPr>
          <p:cNvPr id="12" name="Picture 11" descr="gro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146" y="2491556"/>
            <a:ext cx="1466850" cy="1819275"/>
          </a:xfrm>
          <a:prstGeom prst="rect">
            <a:avLst/>
          </a:prstGeom>
        </p:spPr>
      </p:pic>
      <p:pic>
        <p:nvPicPr>
          <p:cNvPr id="13" name="Picture 12" descr="fron de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7879" y="2529156"/>
            <a:ext cx="1511182" cy="1270000"/>
          </a:xfrm>
          <a:prstGeom prst="rect">
            <a:avLst/>
          </a:prstGeom>
        </p:spPr>
      </p:pic>
      <p:pic>
        <p:nvPicPr>
          <p:cNvPr id="14" name="Picture 13" descr="Cashi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541" y="2529156"/>
            <a:ext cx="1763888" cy="1248216"/>
          </a:xfrm>
          <a:prstGeom prst="rect">
            <a:avLst/>
          </a:prstGeom>
        </p:spPr>
      </p:pic>
      <p:sp>
        <p:nvSpPr>
          <p:cNvPr id="15" name="Rectangle 14"/>
          <p:cNvSpPr/>
          <p:nvPr/>
        </p:nvSpPr>
        <p:spPr>
          <a:xfrm>
            <a:off x="6064538" y="4292704"/>
            <a:ext cx="891703" cy="369332"/>
          </a:xfrm>
          <a:prstGeom prst="rect">
            <a:avLst/>
          </a:prstGeom>
        </p:spPr>
        <p:txBody>
          <a:bodyPr wrap="none">
            <a:spAutoFit/>
          </a:bodyPr>
          <a:lstStyle/>
          <a:p>
            <a:r>
              <a:rPr lang="en-US" b="1" dirty="0" smtClean="0">
                <a:solidFill>
                  <a:srgbClr val="000090"/>
                </a:solidFill>
              </a:rPr>
              <a:t>Cashier</a:t>
            </a:r>
            <a:endParaRPr lang="en-US" dirty="0">
              <a:solidFill>
                <a:srgbClr val="000090"/>
              </a:solidFill>
            </a:endParaRPr>
          </a:p>
        </p:txBody>
      </p:sp>
      <p:sp>
        <p:nvSpPr>
          <p:cNvPr id="16" name="Rectangle 15"/>
          <p:cNvSpPr/>
          <p:nvPr/>
        </p:nvSpPr>
        <p:spPr>
          <a:xfrm>
            <a:off x="3750780" y="4314488"/>
            <a:ext cx="1914218" cy="369332"/>
          </a:xfrm>
          <a:prstGeom prst="rect">
            <a:avLst/>
          </a:prstGeom>
        </p:spPr>
        <p:txBody>
          <a:bodyPr wrap="none">
            <a:spAutoFit/>
          </a:bodyPr>
          <a:lstStyle/>
          <a:p>
            <a:r>
              <a:rPr lang="en-US" b="1" dirty="0" smtClean="0">
                <a:solidFill>
                  <a:srgbClr val="000090"/>
                </a:solidFill>
              </a:rPr>
              <a:t>Front Desk Officer</a:t>
            </a:r>
            <a:endParaRPr lang="en-US" dirty="0">
              <a:solidFill>
                <a:srgbClr val="000090"/>
              </a:solidFill>
            </a:endParaRPr>
          </a:p>
        </p:txBody>
      </p:sp>
      <p:sp>
        <p:nvSpPr>
          <p:cNvPr id="17" name="Rectangle 16"/>
          <p:cNvSpPr/>
          <p:nvPr/>
        </p:nvSpPr>
        <p:spPr>
          <a:xfrm>
            <a:off x="2327727" y="4314488"/>
            <a:ext cx="1112955" cy="369332"/>
          </a:xfrm>
          <a:prstGeom prst="rect">
            <a:avLst/>
          </a:prstGeom>
        </p:spPr>
        <p:txBody>
          <a:bodyPr wrap="none">
            <a:spAutoFit/>
          </a:bodyPr>
          <a:lstStyle/>
          <a:p>
            <a:r>
              <a:rPr lang="en-US" b="1" dirty="0" smtClean="0">
                <a:solidFill>
                  <a:srgbClr val="000090"/>
                </a:solidFill>
              </a:rPr>
              <a:t>Customer</a:t>
            </a:r>
            <a:endParaRPr lang="en-US" dirty="0">
              <a:solidFill>
                <a:srgbClr val="000090"/>
              </a:solidFill>
            </a:endParaRPr>
          </a:p>
        </p:txBody>
      </p:sp>
      <p:sp>
        <p:nvSpPr>
          <p:cNvPr id="18" name="Rectangle 17"/>
          <p:cNvSpPr/>
          <p:nvPr/>
        </p:nvSpPr>
        <p:spPr>
          <a:xfrm>
            <a:off x="457200" y="4963744"/>
            <a:ext cx="8229600" cy="103654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000" b="1" dirty="0" smtClean="0">
                <a:solidFill>
                  <a:srgbClr val="4F6228"/>
                </a:solidFill>
              </a:rPr>
              <a:t>Sample Skit: </a:t>
            </a:r>
            <a:r>
              <a:rPr lang="en-US" sz="2000" dirty="0" smtClean="0">
                <a:solidFill>
                  <a:schemeClr val="accent5">
                    <a:lumMod val="75000"/>
                  </a:schemeClr>
                </a:solidFill>
              </a:rPr>
              <a:t> </a:t>
            </a:r>
            <a:r>
              <a:rPr lang="en-US" sz="1400" dirty="0" smtClean="0">
                <a:solidFill>
                  <a:schemeClr val="accent5">
                    <a:lumMod val="75000"/>
                  </a:schemeClr>
                </a:solidFill>
              </a:rPr>
              <a:t>A group of 2-3 Students can discuss the importance of opening a bank account and then proceed to branch to open an account. One student can come to withdraw scholarship amount received in his account by filling the withdrawal slip available with the cashier and then inquiring about Education Loan for further Studies.</a:t>
            </a:r>
            <a:endParaRPr lang="en-US" sz="1400" dirty="0">
              <a:solidFill>
                <a:schemeClr val="accent5">
                  <a:lumMod val="75000"/>
                </a:schemeClr>
              </a:solidFill>
            </a:endParaRPr>
          </a:p>
        </p:txBody>
      </p:sp>
      <p:pic>
        <p:nvPicPr>
          <p:cNvPr id="19" name="Picture 18" descr="Bank mIt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212" y="2295109"/>
            <a:ext cx="873588" cy="1981779"/>
          </a:xfrm>
          <a:prstGeom prst="rect">
            <a:avLst/>
          </a:prstGeom>
        </p:spPr>
      </p:pic>
      <p:sp>
        <p:nvSpPr>
          <p:cNvPr id="20" name="Rectangle 19"/>
          <p:cNvSpPr/>
          <p:nvPr/>
        </p:nvSpPr>
        <p:spPr>
          <a:xfrm>
            <a:off x="7711845" y="4292704"/>
            <a:ext cx="1249335" cy="369332"/>
          </a:xfrm>
          <a:prstGeom prst="rect">
            <a:avLst/>
          </a:prstGeom>
        </p:spPr>
        <p:txBody>
          <a:bodyPr wrap="none">
            <a:spAutoFit/>
          </a:bodyPr>
          <a:lstStyle/>
          <a:p>
            <a:r>
              <a:rPr lang="en-US" b="1" dirty="0" smtClean="0">
                <a:solidFill>
                  <a:srgbClr val="000090"/>
                </a:solidFill>
              </a:rPr>
              <a:t>Bank </a:t>
            </a:r>
            <a:r>
              <a:rPr lang="en-US" b="1" dirty="0" err="1" smtClean="0">
                <a:solidFill>
                  <a:srgbClr val="000090"/>
                </a:solidFill>
              </a:rPr>
              <a:t>Mitra</a:t>
            </a:r>
            <a:endParaRPr lang="en-US" dirty="0">
              <a:solidFill>
                <a:srgbClr val="000090"/>
              </a:solidFill>
            </a:endParaRPr>
          </a:p>
        </p:txBody>
      </p:sp>
    </p:spTree>
    <p:extLst>
      <p:ext uri="{BB962C8B-B14F-4D97-AF65-F5344CB8AC3E}">
        <p14:creationId xmlns:p14="http://schemas.microsoft.com/office/powerpoint/2010/main" val="3223533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39604"/>
            <a:ext cx="4773639" cy="1562121"/>
          </a:xfrm>
          <a:prstGeom prst="rect">
            <a:avLst/>
          </a:prstGeom>
          <a:solidFill>
            <a:srgbClr val="9966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FF"/>
                </a:solidFill>
              </a:rPr>
              <a:t>Day 2 Begin</a:t>
            </a:r>
            <a:endParaRPr lang="en-US" dirty="0">
              <a:solidFill>
                <a:srgbClr val="FFFFFF"/>
              </a:solidFill>
            </a:endParaRPr>
          </a:p>
        </p:txBody>
      </p:sp>
      <p:sp>
        <p:nvSpPr>
          <p:cNvPr id="5" name="Text Placeholder 4"/>
          <p:cNvSpPr>
            <a:spLocks noGrp="1"/>
          </p:cNvSpPr>
          <p:nvPr>
            <p:ph type="body" idx="1"/>
          </p:nvPr>
        </p:nvSpPr>
        <p:spPr/>
        <p:txBody>
          <a:bodyPr/>
          <a:lstStyle/>
          <a:p>
            <a:r>
              <a:rPr lang="en-US" dirty="0" smtClean="0">
                <a:solidFill>
                  <a:srgbClr val="FFFFFF"/>
                </a:solidFill>
              </a:rPr>
              <a:t>End of Day 1</a:t>
            </a:r>
            <a:endParaRPr lang="en-US" dirty="0">
              <a:solidFill>
                <a:srgbClr val="FFFFFF"/>
              </a:solidFill>
            </a:endParaRPr>
          </a:p>
        </p:txBody>
      </p:sp>
    </p:spTree>
    <p:extLst>
      <p:ext uri="{BB962C8B-B14F-4D97-AF65-F5344CB8AC3E}">
        <p14:creationId xmlns:p14="http://schemas.microsoft.com/office/powerpoint/2010/main" val="2737484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5876"/>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Insurance</a:t>
            </a:r>
            <a:endParaRPr lang="en-US" sz="4000" dirty="0">
              <a:solidFill>
                <a:srgbClr val="0000FF"/>
              </a:solidFill>
            </a:endParaRPr>
          </a:p>
        </p:txBody>
      </p:sp>
      <p:sp>
        <p:nvSpPr>
          <p:cNvPr id="5" name="Rectangle 4"/>
          <p:cNvSpPr/>
          <p:nvPr/>
        </p:nvSpPr>
        <p:spPr>
          <a:xfrm>
            <a:off x="457200" y="1292501"/>
            <a:ext cx="5300133" cy="1959511"/>
          </a:xfrm>
          <a:prstGeom prst="rect">
            <a:avLst/>
          </a:prstGeom>
        </p:spPr>
        <p:txBody>
          <a:bodyPr wrap="square">
            <a:spAutoFit/>
          </a:bodyPr>
          <a:lstStyle/>
          <a:p>
            <a:r>
              <a:rPr lang="en-US" sz="2800" baseline="30000" dirty="0" smtClean="0"/>
              <a:t>On regular</a:t>
            </a:r>
            <a:r>
              <a:rPr lang="en-US" sz="2800" dirty="0" smtClean="0"/>
              <a:t> </a:t>
            </a:r>
            <a:r>
              <a:rPr lang="en-US" sz="2800" baseline="30000" dirty="0" smtClean="0"/>
              <a:t>payments of premium</a:t>
            </a:r>
            <a:r>
              <a:rPr lang="en-US" sz="2800" dirty="0"/>
              <a:t> </a:t>
            </a:r>
            <a:r>
              <a:rPr lang="en-US" sz="2800" baseline="30000" dirty="0" smtClean="0"/>
              <a:t>to insurance  </a:t>
            </a:r>
            <a:r>
              <a:rPr lang="en-US" sz="2800" baseline="30000" dirty="0"/>
              <a:t>company </a:t>
            </a:r>
            <a:r>
              <a:rPr lang="en-US" sz="2800" baseline="30000" dirty="0" smtClean="0"/>
              <a:t>where  </a:t>
            </a:r>
            <a:r>
              <a:rPr lang="en-US" sz="2800" baseline="30000" dirty="0"/>
              <a:t>company promises to pay money </a:t>
            </a:r>
            <a:r>
              <a:rPr lang="en-US" sz="2800" baseline="30000" dirty="0" smtClean="0"/>
              <a:t>up to the insured amount if </a:t>
            </a:r>
            <a:r>
              <a:rPr lang="en-US" sz="2800" baseline="30000" dirty="0"/>
              <a:t>the person is injured or dies, or to pay money equal to the value of something (such as a house or car) if it is damaged, lost, or stolen.</a:t>
            </a:r>
          </a:p>
        </p:txBody>
      </p:sp>
      <p:sp>
        <p:nvSpPr>
          <p:cNvPr id="6" name="Rectangle 5"/>
          <p:cNvSpPr/>
          <p:nvPr/>
        </p:nvSpPr>
        <p:spPr>
          <a:xfrm>
            <a:off x="471312" y="825526"/>
            <a:ext cx="3801041" cy="400110"/>
          </a:xfrm>
          <a:prstGeom prst="rect">
            <a:avLst/>
          </a:prstGeom>
        </p:spPr>
        <p:txBody>
          <a:bodyPr wrap="none">
            <a:spAutoFit/>
          </a:bodyPr>
          <a:lstStyle/>
          <a:p>
            <a:r>
              <a:rPr lang="en-US" sz="2000" b="1" dirty="0" smtClean="0">
                <a:solidFill>
                  <a:schemeClr val="bg2">
                    <a:lumMod val="50000"/>
                  </a:schemeClr>
                </a:solidFill>
                <a:latin typeface="Chalkboard"/>
                <a:cs typeface="Chalkboard"/>
              </a:rPr>
              <a:t>Protection </a:t>
            </a:r>
            <a:r>
              <a:rPr lang="en-US" sz="2000" b="1" dirty="0">
                <a:solidFill>
                  <a:schemeClr val="bg2">
                    <a:lumMod val="50000"/>
                  </a:schemeClr>
                </a:solidFill>
                <a:latin typeface="Chalkboard"/>
                <a:cs typeface="Chalkboard"/>
              </a:rPr>
              <a:t>against future loss</a:t>
            </a:r>
          </a:p>
        </p:txBody>
      </p:sp>
      <p:pic>
        <p:nvPicPr>
          <p:cNvPr id="7" name="Picture 6" descr="global_images_insurance_life-car-health-ssk_1000700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622" y="394014"/>
            <a:ext cx="3474378" cy="2300111"/>
          </a:xfrm>
          <a:prstGeom prst="rect">
            <a:avLst/>
          </a:prstGeom>
        </p:spPr>
      </p:pic>
      <p:sp>
        <p:nvSpPr>
          <p:cNvPr id="8" name="Rectangle 7"/>
          <p:cNvSpPr/>
          <p:nvPr/>
        </p:nvSpPr>
        <p:spPr>
          <a:xfrm>
            <a:off x="0" y="3386669"/>
            <a:ext cx="2878667" cy="762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Life Insurance</a:t>
            </a:r>
            <a:endParaRPr lang="en-US" sz="2800" dirty="0"/>
          </a:p>
        </p:txBody>
      </p:sp>
      <p:sp>
        <p:nvSpPr>
          <p:cNvPr id="9" name="Rectangle 8"/>
          <p:cNvSpPr/>
          <p:nvPr/>
        </p:nvSpPr>
        <p:spPr>
          <a:xfrm>
            <a:off x="5898445" y="3386669"/>
            <a:ext cx="3245556" cy="76200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Non-Life Insurance</a:t>
            </a:r>
            <a:endParaRPr lang="en-US" sz="2800" dirty="0"/>
          </a:p>
        </p:txBody>
      </p:sp>
      <p:pic>
        <p:nvPicPr>
          <p:cNvPr id="10" name="Picture 9" descr="family-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12" y="4405601"/>
            <a:ext cx="1688592" cy="1700784"/>
          </a:xfrm>
          <a:prstGeom prst="rect">
            <a:avLst/>
          </a:prstGeom>
        </p:spPr>
      </p:pic>
      <p:pic>
        <p:nvPicPr>
          <p:cNvPr id="11" name="Picture 10" descr="pT7KdzX8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620" y="4301284"/>
            <a:ext cx="2300965" cy="1441938"/>
          </a:xfrm>
          <a:prstGeom prst="rect">
            <a:avLst/>
          </a:prstGeom>
        </p:spPr>
      </p:pic>
      <p:pic>
        <p:nvPicPr>
          <p:cNvPr id="12" name="Picture 11" descr="sports-car-clipart-side-view-KTj4ddqT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204" y="4419540"/>
            <a:ext cx="2418916" cy="1205426"/>
          </a:xfrm>
          <a:prstGeom prst="rect">
            <a:avLst/>
          </a:prstGeom>
        </p:spPr>
      </p:pic>
    </p:spTree>
    <p:extLst>
      <p:ext uri="{BB962C8B-B14F-4D97-AF65-F5344CB8AC3E}">
        <p14:creationId xmlns:p14="http://schemas.microsoft.com/office/powerpoint/2010/main" val="2240637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92530"/>
            <a:ext cx="8229600" cy="1143000"/>
          </a:xfrm>
        </p:spPr>
        <p:txBody>
          <a:bodyPr>
            <a:normAutofit/>
          </a:bodyPr>
          <a:lstStyle/>
          <a:p>
            <a:pPr algn="l"/>
            <a:r>
              <a:rPr lang="en-US" sz="3600" dirty="0" smtClean="0">
                <a:solidFill>
                  <a:srgbClr val="0000FF"/>
                </a:solidFill>
                <a:latin typeface="Chalkboard SE Regular"/>
                <a:cs typeface="Chalkboard SE Regular"/>
              </a:rPr>
              <a:t>Video - </a:t>
            </a:r>
            <a:r>
              <a:rPr lang="en-US" sz="3600" dirty="0" err="1" smtClean="0">
                <a:solidFill>
                  <a:srgbClr val="0000FF"/>
                </a:solidFill>
                <a:latin typeface="Chalkboard SE Regular"/>
                <a:cs typeface="Chalkboard SE Regular"/>
              </a:rPr>
              <a:t>Ginni</a:t>
            </a:r>
            <a:endParaRPr lang="en-US" sz="3600" dirty="0">
              <a:solidFill>
                <a:srgbClr val="0000FF"/>
              </a:solidFill>
              <a:latin typeface="Chalkboard SE Regular"/>
              <a:cs typeface="Chalkboard SE Regular"/>
            </a:endParaRPr>
          </a:p>
        </p:txBody>
      </p:sp>
      <p:pic>
        <p:nvPicPr>
          <p:cNvPr id="2" name="Picture 1" descr="Screen Shot 2015-09-24 at 4.30.30 pm.png"/>
          <p:cNvPicPr>
            <a:picLocks noChangeAspect="1"/>
          </p:cNvPicPr>
          <p:nvPr/>
        </p:nvPicPr>
        <p:blipFill rotWithShape="1">
          <a:blip r:embed="rId2">
            <a:extLst>
              <a:ext uri="{28A0092B-C50C-407E-A947-70E740481C1C}">
                <a14:useLocalDpi xmlns:a14="http://schemas.microsoft.com/office/drawing/2010/main" val="0"/>
              </a:ext>
            </a:extLst>
          </a:blip>
          <a:srcRect t="5582" b="5008"/>
          <a:stretch/>
        </p:blipFill>
        <p:spPr>
          <a:xfrm>
            <a:off x="160578" y="1182539"/>
            <a:ext cx="8831963" cy="4935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839349" y="6384999"/>
            <a:ext cx="1569322" cy="369332"/>
          </a:xfrm>
          <a:prstGeom prst="rect">
            <a:avLst/>
          </a:prstGeom>
          <a:solidFill>
            <a:srgbClr val="FF6600"/>
          </a:solidFill>
        </p:spPr>
        <p:txBody>
          <a:bodyPr wrap="none" rtlCol="0" anchor="ctr">
            <a:spAutoFit/>
          </a:bodyPr>
          <a:lstStyle/>
          <a:p>
            <a:pPr algn="ctr"/>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2960882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Social Security Schemes</a:t>
            </a:r>
            <a:endParaRPr lang="en-US" sz="4000" dirty="0">
              <a:solidFill>
                <a:srgbClr val="0000FF"/>
              </a:solidFill>
            </a:endParaRPr>
          </a:p>
        </p:txBody>
      </p:sp>
      <p:sp>
        <p:nvSpPr>
          <p:cNvPr id="9" name="Rectangle 8"/>
          <p:cNvSpPr/>
          <p:nvPr/>
        </p:nvSpPr>
        <p:spPr>
          <a:xfrm>
            <a:off x="321117" y="2913066"/>
            <a:ext cx="2491258" cy="1477328"/>
          </a:xfrm>
          <a:prstGeom prst="rect">
            <a:avLst/>
          </a:prstGeom>
        </p:spPr>
        <p:txBody>
          <a:bodyPr wrap="square">
            <a:spAutoFit/>
          </a:bodyPr>
          <a:lstStyle/>
          <a:p>
            <a:pPr algn="ctr"/>
            <a:r>
              <a:rPr lang="en-US" dirty="0">
                <a:solidFill>
                  <a:schemeClr val="bg1">
                    <a:lumMod val="50000"/>
                  </a:schemeClr>
                </a:solidFill>
              </a:rPr>
              <a:t>Accidental insurance coverage of </a:t>
            </a:r>
            <a:r>
              <a:rPr lang="en-US" dirty="0" err="1">
                <a:solidFill>
                  <a:schemeClr val="bg1">
                    <a:lumMod val="50000"/>
                  </a:schemeClr>
                </a:solidFill>
              </a:rPr>
              <a:t>Rs</a:t>
            </a:r>
            <a:r>
              <a:rPr lang="en-US" dirty="0">
                <a:solidFill>
                  <a:schemeClr val="bg1">
                    <a:lumMod val="50000"/>
                  </a:schemeClr>
                </a:solidFill>
              </a:rPr>
              <a:t> 2 </a:t>
            </a:r>
            <a:r>
              <a:rPr lang="en-US" dirty="0" err="1">
                <a:solidFill>
                  <a:schemeClr val="bg1">
                    <a:lumMod val="50000"/>
                  </a:schemeClr>
                </a:solidFill>
              </a:rPr>
              <a:t>lacs</a:t>
            </a:r>
            <a:r>
              <a:rPr lang="en-US" dirty="0">
                <a:solidFill>
                  <a:schemeClr val="bg1">
                    <a:lumMod val="50000"/>
                  </a:schemeClr>
                </a:solidFill>
              </a:rPr>
              <a:t> at a premium of </a:t>
            </a:r>
            <a:r>
              <a:rPr lang="en-US" dirty="0" err="1">
                <a:solidFill>
                  <a:schemeClr val="bg1">
                    <a:lumMod val="50000"/>
                  </a:schemeClr>
                </a:solidFill>
              </a:rPr>
              <a:t>Rs</a:t>
            </a:r>
            <a:r>
              <a:rPr lang="en-US" dirty="0">
                <a:solidFill>
                  <a:schemeClr val="bg1">
                    <a:lumMod val="50000"/>
                  </a:schemeClr>
                </a:solidFill>
              </a:rPr>
              <a:t> 12/- per annum/ member (Age 18 – 70)</a:t>
            </a:r>
          </a:p>
        </p:txBody>
      </p:sp>
      <p:sp>
        <p:nvSpPr>
          <p:cNvPr id="10" name="Rectangle 9"/>
          <p:cNvSpPr/>
          <p:nvPr/>
        </p:nvSpPr>
        <p:spPr>
          <a:xfrm>
            <a:off x="3182134" y="2755930"/>
            <a:ext cx="2718819" cy="1200329"/>
          </a:xfrm>
          <a:prstGeom prst="rect">
            <a:avLst/>
          </a:prstGeom>
        </p:spPr>
        <p:txBody>
          <a:bodyPr wrap="square">
            <a:spAutoFit/>
          </a:bodyPr>
          <a:lstStyle/>
          <a:p>
            <a:pPr algn="ctr"/>
            <a:r>
              <a:rPr lang="en-US" dirty="0">
                <a:solidFill>
                  <a:srgbClr val="7F7F7F"/>
                </a:solidFill>
              </a:rPr>
              <a:t>Life insurance coverage of </a:t>
            </a:r>
            <a:r>
              <a:rPr lang="en-US" dirty="0" err="1">
                <a:solidFill>
                  <a:srgbClr val="7F7F7F"/>
                </a:solidFill>
              </a:rPr>
              <a:t>Rs</a:t>
            </a:r>
            <a:r>
              <a:rPr lang="en-US" dirty="0">
                <a:solidFill>
                  <a:srgbClr val="7F7F7F"/>
                </a:solidFill>
              </a:rPr>
              <a:t> 2 </a:t>
            </a:r>
            <a:r>
              <a:rPr lang="en-US" dirty="0" err="1">
                <a:solidFill>
                  <a:srgbClr val="7F7F7F"/>
                </a:solidFill>
              </a:rPr>
              <a:t>lacs</a:t>
            </a:r>
            <a:r>
              <a:rPr lang="en-US" dirty="0">
                <a:solidFill>
                  <a:srgbClr val="7F7F7F"/>
                </a:solidFill>
              </a:rPr>
              <a:t> at a premium of </a:t>
            </a:r>
            <a:r>
              <a:rPr lang="en-US" dirty="0" err="1">
                <a:solidFill>
                  <a:srgbClr val="7F7F7F"/>
                </a:solidFill>
              </a:rPr>
              <a:t>Rs</a:t>
            </a:r>
            <a:r>
              <a:rPr lang="en-US" dirty="0">
                <a:solidFill>
                  <a:srgbClr val="7F7F7F"/>
                </a:solidFill>
              </a:rPr>
              <a:t> 330 /- per annum/ member (Age 18-50)</a:t>
            </a:r>
          </a:p>
        </p:txBody>
      </p:sp>
      <p:sp>
        <p:nvSpPr>
          <p:cNvPr id="11" name="Rectangle 10"/>
          <p:cNvSpPr/>
          <p:nvPr/>
        </p:nvSpPr>
        <p:spPr>
          <a:xfrm>
            <a:off x="6383276" y="2884919"/>
            <a:ext cx="2461773" cy="923330"/>
          </a:xfrm>
          <a:prstGeom prst="rect">
            <a:avLst/>
          </a:prstGeom>
        </p:spPr>
        <p:txBody>
          <a:bodyPr wrap="square">
            <a:spAutoFit/>
          </a:bodyPr>
          <a:lstStyle/>
          <a:p>
            <a:pPr algn="ctr"/>
            <a:r>
              <a:rPr lang="en-US" dirty="0">
                <a:solidFill>
                  <a:srgbClr val="7F7F7F"/>
                </a:solidFill>
              </a:rPr>
              <a:t>Assured pension of </a:t>
            </a:r>
            <a:r>
              <a:rPr lang="en-US" dirty="0" err="1">
                <a:solidFill>
                  <a:srgbClr val="7F7F7F"/>
                </a:solidFill>
              </a:rPr>
              <a:t>Rs</a:t>
            </a:r>
            <a:r>
              <a:rPr lang="en-US" dirty="0">
                <a:solidFill>
                  <a:srgbClr val="7F7F7F"/>
                </a:solidFill>
              </a:rPr>
              <a:t> 1000/- to </a:t>
            </a:r>
            <a:r>
              <a:rPr lang="en-US" dirty="0" err="1">
                <a:solidFill>
                  <a:srgbClr val="7F7F7F"/>
                </a:solidFill>
              </a:rPr>
              <a:t>Rs</a:t>
            </a:r>
            <a:r>
              <a:rPr lang="en-US" dirty="0">
                <a:solidFill>
                  <a:srgbClr val="7F7F7F"/>
                </a:solidFill>
              </a:rPr>
              <a:t> 5000/- (Age 18-40)</a:t>
            </a:r>
          </a:p>
        </p:txBody>
      </p:sp>
      <p:pic>
        <p:nvPicPr>
          <p:cNvPr id="5" name="Picture 4" descr="PMJJY lo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843" y="1830211"/>
            <a:ext cx="3213100" cy="719498"/>
          </a:xfrm>
          <a:prstGeom prst="rect">
            <a:avLst/>
          </a:prstGeom>
        </p:spPr>
      </p:pic>
      <p:pic>
        <p:nvPicPr>
          <p:cNvPr id="12" name="Picture 11" descr="Atal Pension Lo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011" y="1498630"/>
            <a:ext cx="1333500" cy="1257300"/>
          </a:xfrm>
          <a:prstGeom prst="rect">
            <a:avLst/>
          </a:prstGeom>
        </p:spPr>
      </p:pic>
      <p:pic>
        <p:nvPicPr>
          <p:cNvPr id="13" name="Picture 12" descr="PMSBY Lo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17" y="1794795"/>
            <a:ext cx="2404237" cy="754914"/>
          </a:xfrm>
          <a:prstGeom prst="rect">
            <a:avLst/>
          </a:prstGeom>
        </p:spPr>
      </p:pic>
    </p:spTree>
    <p:extLst>
      <p:ext uri="{BB962C8B-B14F-4D97-AF65-F5344CB8AC3E}">
        <p14:creationId xmlns:p14="http://schemas.microsoft.com/office/powerpoint/2010/main" val="3215418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5876"/>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Pension &amp; Public Provident Fund(PPF)</a:t>
            </a:r>
            <a:endParaRPr lang="en-US" sz="4000" dirty="0">
              <a:solidFill>
                <a:srgbClr val="0000FF"/>
              </a:solidFill>
            </a:endParaRPr>
          </a:p>
        </p:txBody>
      </p:sp>
      <p:sp>
        <p:nvSpPr>
          <p:cNvPr id="5" name="Rectangle 4"/>
          <p:cNvSpPr/>
          <p:nvPr/>
        </p:nvSpPr>
        <p:spPr>
          <a:xfrm>
            <a:off x="4764514" y="1297896"/>
            <a:ext cx="4184234" cy="2062103"/>
          </a:xfrm>
          <a:prstGeom prst="rect">
            <a:avLst/>
          </a:prstGeom>
        </p:spPr>
        <p:txBody>
          <a:bodyPr wrap="square">
            <a:spAutoFit/>
          </a:bodyPr>
          <a:lstStyle/>
          <a:p>
            <a:r>
              <a:rPr lang="en-US" sz="2800" b="1" dirty="0" smtClean="0"/>
              <a:t>PPF</a:t>
            </a:r>
            <a:r>
              <a:rPr lang="en-US" sz="2800" dirty="0" smtClean="0"/>
              <a:t> </a:t>
            </a:r>
            <a:endParaRPr lang="en-US" sz="2400" dirty="0"/>
          </a:p>
          <a:p>
            <a:r>
              <a:rPr lang="en-US" sz="2000" dirty="0"/>
              <a:t>The Public Provident Fund is savings-cum-tax-saving instrument.</a:t>
            </a:r>
          </a:p>
          <a:p>
            <a:r>
              <a:rPr lang="en-US" sz="2000" dirty="0"/>
              <a:t>It mobilize small savings by offering an investment with reasonable returns combined with income tax benefits.</a:t>
            </a:r>
          </a:p>
        </p:txBody>
      </p:sp>
      <p:sp>
        <p:nvSpPr>
          <p:cNvPr id="6" name="Rectangle 5"/>
          <p:cNvSpPr/>
          <p:nvPr/>
        </p:nvSpPr>
        <p:spPr>
          <a:xfrm>
            <a:off x="150642" y="1297896"/>
            <a:ext cx="4572000" cy="1251624"/>
          </a:xfrm>
          <a:prstGeom prst="rect">
            <a:avLst/>
          </a:prstGeom>
        </p:spPr>
        <p:txBody>
          <a:bodyPr>
            <a:spAutoFit/>
          </a:bodyPr>
          <a:lstStyle/>
          <a:p>
            <a:r>
              <a:rPr lang="en-US" sz="2800" b="1" dirty="0" smtClean="0"/>
              <a:t>Pension</a:t>
            </a:r>
          </a:p>
          <a:p>
            <a:endParaRPr lang="en-US" sz="1000" b="1" dirty="0" smtClean="0"/>
          </a:p>
          <a:p>
            <a:r>
              <a:rPr lang="en-US" sz="2800" baseline="30000" dirty="0" smtClean="0"/>
              <a:t>A </a:t>
            </a:r>
            <a:r>
              <a:rPr lang="en-US" sz="2800" baseline="30000" dirty="0"/>
              <a:t>plan for setting aside money to be spent after retirement </a:t>
            </a:r>
            <a:endParaRPr lang="en-US" sz="2800" dirty="0"/>
          </a:p>
        </p:txBody>
      </p:sp>
      <p:grpSp>
        <p:nvGrpSpPr>
          <p:cNvPr id="10" name="Group 9"/>
          <p:cNvGrpSpPr/>
          <p:nvPr/>
        </p:nvGrpSpPr>
        <p:grpSpPr>
          <a:xfrm>
            <a:off x="4738061" y="4765448"/>
            <a:ext cx="4379486" cy="978150"/>
            <a:chOff x="-1" y="2481873"/>
            <a:chExt cx="4379486" cy="978150"/>
          </a:xfrm>
        </p:grpSpPr>
        <p:sp>
          <p:nvSpPr>
            <p:cNvPr id="8" name="Rectangle 7"/>
            <p:cNvSpPr/>
            <p:nvPr/>
          </p:nvSpPr>
          <p:spPr>
            <a:xfrm>
              <a:off x="-1" y="2481873"/>
              <a:ext cx="4379486" cy="978150"/>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FFFF00"/>
                  </a:solidFill>
                </a:rPr>
                <a:t>         Quick Check:</a:t>
              </a:r>
            </a:p>
            <a:p>
              <a:r>
                <a:rPr lang="en-US" dirty="0" smtClean="0">
                  <a:solidFill>
                    <a:schemeClr val="bg1"/>
                  </a:solidFill>
                </a:rPr>
                <a:t>         Ask your Parents and Grandparents if</a:t>
              </a:r>
            </a:p>
            <a:p>
              <a:r>
                <a:rPr lang="en-US" dirty="0">
                  <a:solidFill>
                    <a:schemeClr val="bg1"/>
                  </a:solidFill>
                </a:rPr>
                <a:t> </a:t>
              </a:r>
              <a:r>
                <a:rPr lang="en-US" dirty="0" smtClean="0">
                  <a:solidFill>
                    <a:schemeClr val="bg1"/>
                  </a:solidFill>
                </a:rPr>
                <a:t>         they have a pension plan.</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1" y="2720574"/>
              <a:ext cx="457200" cy="457200"/>
            </a:xfrm>
            <a:prstGeom prst="rect">
              <a:avLst/>
            </a:prstGeom>
          </p:spPr>
        </p:pic>
      </p:grpSp>
      <p:pic>
        <p:nvPicPr>
          <p:cNvPr id="11" name="Picture 10" descr="Why-Should-You-Invest-in-a-Public-Provident-Fund-Account-in-In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552" y="1047124"/>
            <a:ext cx="1475248" cy="775871"/>
          </a:xfrm>
          <a:prstGeom prst="rect">
            <a:avLst/>
          </a:prstGeom>
        </p:spPr>
      </p:pic>
      <p:pic>
        <p:nvPicPr>
          <p:cNvPr id="12" name="Picture 11" descr="pen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7" y="2549520"/>
            <a:ext cx="4145914" cy="4323079"/>
          </a:xfrm>
          <a:prstGeom prst="rect">
            <a:avLst/>
          </a:prstGeom>
        </p:spPr>
      </p:pic>
    </p:spTree>
    <p:extLst>
      <p:ext uri="{BB962C8B-B14F-4D97-AF65-F5344CB8AC3E}">
        <p14:creationId xmlns:p14="http://schemas.microsoft.com/office/powerpoint/2010/main" val="4292311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24098"/>
            <a:ext cx="8229600" cy="1143000"/>
          </a:xfrm>
        </p:spPr>
        <p:txBody>
          <a:bodyPr>
            <a:normAutofit/>
          </a:bodyPr>
          <a:lstStyle/>
          <a:p>
            <a:pPr algn="l"/>
            <a:r>
              <a:rPr lang="en-US" sz="4000" dirty="0" smtClean="0">
                <a:solidFill>
                  <a:srgbClr val="0000FF"/>
                </a:solidFill>
              </a:rPr>
              <a:t>Video – PMJDY Influencer</a:t>
            </a:r>
            <a:endParaRPr lang="en-US" sz="4000" dirty="0">
              <a:solidFill>
                <a:srgbClr val="0000FF"/>
              </a:solidFill>
            </a:endParaRPr>
          </a:p>
        </p:txBody>
      </p:sp>
      <p:pic>
        <p:nvPicPr>
          <p:cNvPr id="2" name="Picture 1" descr="Screen Shot 2015-09-24 at 4.41.12 pm.png"/>
          <p:cNvPicPr>
            <a:picLocks noChangeAspect="1"/>
          </p:cNvPicPr>
          <p:nvPr/>
        </p:nvPicPr>
        <p:blipFill rotWithShape="1">
          <a:blip r:embed="rId2">
            <a:extLst>
              <a:ext uri="{28A0092B-C50C-407E-A947-70E740481C1C}">
                <a14:useLocalDpi xmlns:a14="http://schemas.microsoft.com/office/drawing/2010/main" val="0"/>
              </a:ext>
            </a:extLst>
          </a:blip>
          <a:srcRect l="8302" t="12481" r="8202" b="12416"/>
          <a:stretch/>
        </p:blipFill>
        <p:spPr>
          <a:xfrm>
            <a:off x="270615" y="1094946"/>
            <a:ext cx="8634340" cy="4854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3620379" y="6248481"/>
            <a:ext cx="1999965" cy="491251"/>
          </a:xfrm>
          <a:prstGeom prst="round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931731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24098"/>
            <a:ext cx="8229600" cy="1143000"/>
          </a:xfrm>
        </p:spPr>
        <p:txBody>
          <a:bodyPr>
            <a:normAutofit/>
          </a:bodyPr>
          <a:lstStyle/>
          <a:p>
            <a:pPr algn="l"/>
            <a:r>
              <a:rPr lang="en-US" sz="4000" dirty="0" smtClean="0">
                <a:solidFill>
                  <a:srgbClr val="0000FF"/>
                </a:solidFill>
              </a:rPr>
              <a:t>Video: </a:t>
            </a:r>
            <a:r>
              <a:rPr lang="en-US" sz="4000" dirty="0" err="1" smtClean="0">
                <a:solidFill>
                  <a:srgbClr val="0000FF"/>
                </a:solidFill>
              </a:rPr>
              <a:t>Suraksha</a:t>
            </a:r>
            <a:r>
              <a:rPr lang="en-US" sz="4000" dirty="0" smtClean="0">
                <a:solidFill>
                  <a:srgbClr val="0000FF"/>
                </a:solidFill>
              </a:rPr>
              <a:t> </a:t>
            </a:r>
            <a:r>
              <a:rPr lang="en-US" sz="4000" dirty="0" err="1" smtClean="0">
                <a:solidFill>
                  <a:srgbClr val="0000FF"/>
                </a:solidFill>
              </a:rPr>
              <a:t>Bima</a:t>
            </a:r>
            <a:r>
              <a:rPr lang="en-US" sz="4000" dirty="0" smtClean="0">
                <a:solidFill>
                  <a:srgbClr val="0000FF"/>
                </a:solidFill>
              </a:rPr>
              <a:t> </a:t>
            </a:r>
            <a:r>
              <a:rPr lang="en-US" sz="4000" dirty="0" err="1" smtClean="0">
                <a:solidFill>
                  <a:srgbClr val="0000FF"/>
                </a:solidFill>
              </a:rPr>
              <a:t>Yojana</a:t>
            </a:r>
            <a:r>
              <a:rPr lang="en-US" sz="4000" dirty="0" smtClean="0">
                <a:solidFill>
                  <a:srgbClr val="0000FF"/>
                </a:solidFill>
              </a:rPr>
              <a:t> (Grocery)</a:t>
            </a:r>
            <a:endParaRPr lang="en-US" sz="4000" dirty="0">
              <a:solidFill>
                <a:srgbClr val="0000FF"/>
              </a:solidFill>
            </a:endParaRPr>
          </a:p>
        </p:txBody>
      </p:sp>
      <p:pic>
        <p:nvPicPr>
          <p:cNvPr id="2" name="Picture 1" descr="Screen Shot 2015-09-24 at 4.52.41 pm.png"/>
          <p:cNvPicPr>
            <a:picLocks noChangeAspect="1"/>
          </p:cNvPicPr>
          <p:nvPr/>
        </p:nvPicPr>
        <p:blipFill rotWithShape="1">
          <a:blip r:embed="rId2">
            <a:extLst>
              <a:ext uri="{28A0092B-C50C-407E-A947-70E740481C1C}">
                <a14:useLocalDpi xmlns:a14="http://schemas.microsoft.com/office/drawing/2010/main" val="0"/>
              </a:ext>
            </a:extLst>
          </a:blip>
          <a:srcRect t="5328" b="5263"/>
          <a:stretch/>
        </p:blipFill>
        <p:spPr>
          <a:xfrm>
            <a:off x="131382" y="905153"/>
            <a:ext cx="8904953" cy="497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3620379" y="6248481"/>
            <a:ext cx="1999965" cy="491251"/>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1783518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359" y="-39920"/>
            <a:ext cx="8569192"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Video: </a:t>
            </a:r>
            <a:r>
              <a:rPr lang="en-US" sz="4000" dirty="0" err="1" smtClean="0">
                <a:solidFill>
                  <a:srgbClr val="0000FF"/>
                </a:solidFill>
              </a:rPr>
              <a:t>Suraksha</a:t>
            </a:r>
            <a:r>
              <a:rPr lang="en-US" sz="4000" dirty="0" smtClean="0">
                <a:solidFill>
                  <a:srgbClr val="0000FF"/>
                </a:solidFill>
              </a:rPr>
              <a:t> </a:t>
            </a:r>
            <a:r>
              <a:rPr lang="en-US" sz="4000" dirty="0" err="1" smtClean="0">
                <a:solidFill>
                  <a:srgbClr val="0000FF"/>
                </a:solidFill>
              </a:rPr>
              <a:t>Bima</a:t>
            </a:r>
            <a:r>
              <a:rPr lang="en-US" sz="4000" dirty="0" smtClean="0">
                <a:solidFill>
                  <a:srgbClr val="0000FF"/>
                </a:solidFill>
              </a:rPr>
              <a:t> </a:t>
            </a:r>
            <a:r>
              <a:rPr lang="en-US" sz="4000" dirty="0" err="1" smtClean="0">
                <a:solidFill>
                  <a:srgbClr val="0000FF"/>
                </a:solidFill>
              </a:rPr>
              <a:t>Yojana</a:t>
            </a:r>
            <a:r>
              <a:rPr lang="en-US" sz="4000" dirty="0">
                <a:solidFill>
                  <a:srgbClr val="0000FF"/>
                </a:solidFill>
              </a:rPr>
              <a:t> </a:t>
            </a:r>
            <a:r>
              <a:rPr lang="en-US" sz="4000" dirty="0" smtClean="0">
                <a:solidFill>
                  <a:srgbClr val="0000FF"/>
                </a:solidFill>
              </a:rPr>
              <a:t>(</a:t>
            </a:r>
            <a:r>
              <a:rPr lang="en-US" sz="4000" dirty="0" err="1" smtClean="0">
                <a:solidFill>
                  <a:srgbClr val="0000FF"/>
                </a:solidFill>
              </a:rPr>
              <a:t>AutoRickshaw</a:t>
            </a:r>
            <a:r>
              <a:rPr lang="en-US" sz="4000" dirty="0" smtClean="0">
                <a:solidFill>
                  <a:srgbClr val="0000FF"/>
                </a:solidFill>
              </a:rPr>
              <a:t>)</a:t>
            </a:r>
            <a:endParaRPr lang="en-US" sz="4000" dirty="0">
              <a:solidFill>
                <a:srgbClr val="0000FF"/>
              </a:solidFill>
            </a:endParaRPr>
          </a:p>
        </p:txBody>
      </p:sp>
      <p:pic>
        <p:nvPicPr>
          <p:cNvPr id="2" name="Picture 1" descr="Screen Shot 2015-09-24 at 4.47.50 pm.png"/>
          <p:cNvPicPr>
            <a:picLocks noChangeAspect="1"/>
          </p:cNvPicPr>
          <p:nvPr/>
        </p:nvPicPr>
        <p:blipFill rotWithShape="1">
          <a:blip r:embed="rId2">
            <a:extLst>
              <a:ext uri="{28A0092B-C50C-407E-A947-70E740481C1C}">
                <a14:useLocalDpi xmlns:a14="http://schemas.microsoft.com/office/drawing/2010/main" val="0"/>
              </a:ext>
            </a:extLst>
          </a:blip>
          <a:srcRect t="6604" b="5008"/>
          <a:stretch/>
        </p:blipFill>
        <p:spPr>
          <a:xfrm>
            <a:off x="116784" y="1124147"/>
            <a:ext cx="8919551" cy="4927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3620379" y="6248481"/>
            <a:ext cx="1999965" cy="491251"/>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2957700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532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Video: </a:t>
            </a:r>
            <a:r>
              <a:rPr lang="en-US" sz="4000" dirty="0" err="1" smtClean="0">
                <a:solidFill>
                  <a:srgbClr val="0000FF"/>
                </a:solidFill>
              </a:rPr>
              <a:t>Atal</a:t>
            </a:r>
            <a:r>
              <a:rPr lang="en-US" sz="4000" dirty="0" smtClean="0">
                <a:solidFill>
                  <a:srgbClr val="0000FF"/>
                </a:solidFill>
              </a:rPr>
              <a:t> Pension </a:t>
            </a:r>
            <a:r>
              <a:rPr lang="en-US" sz="4000" dirty="0" err="1" smtClean="0">
                <a:solidFill>
                  <a:srgbClr val="0000FF"/>
                </a:solidFill>
              </a:rPr>
              <a:t>Yojna</a:t>
            </a:r>
            <a:r>
              <a:rPr lang="en-US" sz="4000" dirty="0" smtClean="0">
                <a:solidFill>
                  <a:srgbClr val="0000FF"/>
                </a:solidFill>
              </a:rPr>
              <a:t> (APY)</a:t>
            </a:r>
            <a:endParaRPr lang="en-US" sz="4000" dirty="0">
              <a:solidFill>
                <a:srgbClr val="0000FF"/>
              </a:solidFill>
            </a:endParaRPr>
          </a:p>
        </p:txBody>
      </p:sp>
      <p:pic>
        <p:nvPicPr>
          <p:cNvPr id="2" name="Picture 1" descr="Screen Shot 2015-09-24 at 4.55.09 pm.png"/>
          <p:cNvPicPr>
            <a:picLocks noChangeAspect="1"/>
          </p:cNvPicPr>
          <p:nvPr/>
        </p:nvPicPr>
        <p:blipFill rotWithShape="1">
          <a:blip r:embed="rId2">
            <a:extLst>
              <a:ext uri="{28A0092B-C50C-407E-A947-70E740481C1C}">
                <a14:useLocalDpi xmlns:a14="http://schemas.microsoft.com/office/drawing/2010/main" val="0"/>
              </a:ext>
            </a:extLst>
          </a:blip>
          <a:srcRect t="5838" b="5264"/>
          <a:stretch/>
        </p:blipFill>
        <p:spPr>
          <a:xfrm>
            <a:off x="116784" y="978150"/>
            <a:ext cx="8919551" cy="4955834"/>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3620379" y="6248481"/>
            <a:ext cx="1999965" cy="491251"/>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2193812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532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00FF"/>
                </a:solidFill>
              </a:rPr>
              <a:t>Video: </a:t>
            </a:r>
            <a:r>
              <a:rPr lang="en-US" sz="4000" dirty="0" err="1" smtClean="0">
                <a:solidFill>
                  <a:srgbClr val="0000FF"/>
                </a:solidFill>
              </a:rPr>
              <a:t>Jeevan</a:t>
            </a:r>
            <a:r>
              <a:rPr lang="en-US" sz="4000" dirty="0" smtClean="0">
                <a:solidFill>
                  <a:srgbClr val="0000FF"/>
                </a:solidFill>
              </a:rPr>
              <a:t> </a:t>
            </a:r>
            <a:r>
              <a:rPr lang="en-US" sz="4000" dirty="0" err="1" smtClean="0">
                <a:solidFill>
                  <a:srgbClr val="0000FF"/>
                </a:solidFill>
              </a:rPr>
              <a:t>Jyoti</a:t>
            </a:r>
            <a:endParaRPr lang="en-US" sz="4000" dirty="0">
              <a:solidFill>
                <a:srgbClr val="0000FF"/>
              </a:solidFill>
            </a:endParaRPr>
          </a:p>
        </p:txBody>
      </p:sp>
      <p:pic>
        <p:nvPicPr>
          <p:cNvPr id="2" name="Picture 1" descr="Screen Shot 2015-09-24 at 4.58.44 pm.png"/>
          <p:cNvPicPr>
            <a:picLocks noChangeAspect="1"/>
          </p:cNvPicPr>
          <p:nvPr/>
        </p:nvPicPr>
        <p:blipFill rotWithShape="1">
          <a:blip r:embed="rId2">
            <a:extLst>
              <a:ext uri="{28A0092B-C50C-407E-A947-70E740481C1C}">
                <a14:useLocalDpi xmlns:a14="http://schemas.microsoft.com/office/drawing/2010/main" val="0"/>
              </a:ext>
            </a:extLst>
          </a:blip>
          <a:srcRect t="5073" b="5774"/>
          <a:stretch/>
        </p:blipFill>
        <p:spPr>
          <a:xfrm>
            <a:off x="0" y="948952"/>
            <a:ext cx="9144000" cy="5095140"/>
          </a:xfrm>
          <a:prstGeom prst="rect">
            <a:avLst/>
          </a:prstGeom>
          <a:effectLst>
            <a:outerShdw blurRad="50800" dist="38100" dir="5400000" algn="t" rotWithShape="0">
              <a:prstClr val="black">
                <a:alpha val="40000"/>
              </a:prstClr>
            </a:outerShdw>
          </a:effectLst>
        </p:spPr>
      </p:pic>
      <p:sp>
        <p:nvSpPr>
          <p:cNvPr id="4" name="Rounded Rectangle 3"/>
          <p:cNvSpPr/>
          <p:nvPr/>
        </p:nvSpPr>
        <p:spPr>
          <a:xfrm>
            <a:off x="3620379" y="6248481"/>
            <a:ext cx="1999965" cy="491251"/>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39349" y="6282806"/>
            <a:ext cx="1569322" cy="369332"/>
          </a:xfrm>
          <a:prstGeom prst="rect">
            <a:avLst/>
          </a:prstGeom>
          <a:noFill/>
        </p:spPr>
        <p:txBody>
          <a:bodyPr wrap="none" rtlCol="0" anchor="ctr">
            <a:spAutoFit/>
          </a:bodyPr>
          <a:lstStyle/>
          <a:p>
            <a:r>
              <a:rPr lang="en-US" b="1" dirty="0" smtClean="0">
                <a:solidFill>
                  <a:schemeClr val="bg1"/>
                </a:solidFill>
              </a:rPr>
              <a:t>Play the Video</a:t>
            </a:r>
            <a:endParaRPr lang="en-US" b="1" dirty="0">
              <a:solidFill>
                <a:schemeClr val="bg1"/>
              </a:solidFill>
            </a:endParaRPr>
          </a:p>
        </p:txBody>
      </p:sp>
    </p:spTree>
    <p:extLst>
      <p:ext uri="{BB962C8B-B14F-4D97-AF65-F5344CB8AC3E}">
        <p14:creationId xmlns:p14="http://schemas.microsoft.com/office/powerpoint/2010/main" val="1269115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311185"/>
            <a:ext cx="8229600" cy="1143000"/>
          </a:xfrm>
        </p:spPr>
        <p:txBody>
          <a:bodyPr/>
          <a:lstStyle/>
          <a:p>
            <a:r>
              <a:rPr lang="en-US" dirty="0" smtClean="0">
                <a:solidFill>
                  <a:srgbClr val="FFFFFF"/>
                </a:solidFill>
              </a:rPr>
              <a:t>Group Activity</a:t>
            </a:r>
            <a:endParaRPr lang="en-US" dirty="0">
              <a:solidFill>
                <a:srgbClr val="FFFFFF"/>
              </a:solidFill>
            </a:endParaRPr>
          </a:p>
        </p:txBody>
      </p:sp>
      <p:sp>
        <p:nvSpPr>
          <p:cNvPr id="3" name="Title 1"/>
          <p:cNvSpPr txBox="1">
            <a:spLocks/>
          </p:cNvSpPr>
          <p:nvPr/>
        </p:nvSpPr>
        <p:spPr>
          <a:xfrm>
            <a:off x="457200" y="287330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Quiz</a:t>
            </a:r>
            <a:endParaRPr lang="en-US" dirty="0">
              <a:solidFill>
                <a:srgbClr val="FFFFFF"/>
              </a:solidFill>
            </a:endParaRPr>
          </a:p>
        </p:txBody>
      </p:sp>
      <p:sp>
        <p:nvSpPr>
          <p:cNvPr id="5" name="Title 1"/>
          <p:cNvSpPr txBox="1">
            <a:spLocks/>
          </p:cNvSpPr>
          <p:nvPr/>
        </p:nvSpPr>
        <p:spPr>
          <a:xfrm>
            <a:off x="457200" y="45625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Prize</a:t>
            </a:r>
            <a:endParaRPr lang="en-US" dirty="0">
              <a:solidFill>
                <a:srgbClr val="FFFFFF"/>
              </a:solidFill>
            </a:endParaRPr>
          </a:p>
        </p:txBody>
      </p:sp>
    </p:spTree>
    <p:extLst>
      <p:ext uri="{BB962C8B-B14F-4D97-AF65-F5344CB8AC3E}">
        <p14:creationId xmlns:p14="http://schemas.microsoft.com/office/powerpoint/2010/main" val="3291782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9611" y="5239472"/>
            <a:ext cx="2659577" cy="923330"/>
          </a:xfrm>
          <a:prstGeom prst="rect">
            <a:avLst/>
          </a:prstGeom>
          <a:noFill/>
        </p:spPr>
        <p:txBody>
          <a:bodyPr wrap="none" rtlCol="0">
            <a:spAutoFit/>
          </a:bodyPr>
          <a:lstStyle/>
          <a:p>
            <a:pPr algn="ctr"/>
            <a:r>
              <a:rPr lang="en-US" dirty="0" smtClean="0"/>
              <a:t>With savings, in the future </a:t>
            </a:r>
          </a:p>
          <a:p>
            <a:pPr algn="ctr"/>
            <a:r>
              <a:rPr lang="en-US" dirty="0" smtClean="0"/>
              <a:t>you can buy what you can </a:t>
            </a:r>
          </a:p>
          <a:p>
            <a:pPr algn="ctr"/>
            <a:r>
              <a:rPr lang="en-US" dirty="0"/>
              <a:t>n</a:t>
            </a:r>
            <a:r>
              <a:rPr lang="en-US" dirty="0" smtClean="0"/>
              <a:t>ot buy today</a:t>
            </a:r>
          </a:p>
        </p:txBody>
      </p:sp>
      <p:pic>
        <p:nvPicPr>
          <p:cNvPr id="9" name="Picture 8" descr="free-60-icons-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41" y="3504971"/>
            <a:ext cx="1203876" cy="1203876"/>
          </a:xfrm>
          <a:prstGeom prst="rect">
            <a:avLst/>
          </a:prstGeom>
        </p:spPr>
      </p:pic>
      <p:sp>
        <p:nvSpPr>
          <p:cNvPr id="10" name="TextBox 9"/>
          <p:cNvSpPr txBox="1"/>
          <p:nvPr/>
        </p:nvSpPr>
        <p:spPr>
          <a:xfrm>
            <a:off x="192277" y="4577703"/>
            <a:ext cx="2712101" cy="646331"/>
          </a:xfrm>
          <a:prstGeom prst="rect">
            <a:avLst/>
          </a:prstGeom>
          <a:noFill/>
        </p:spPr>
        <p:txBody>
          <a:bodyPr wrap="none" rtlCol="0">
            <a:spAutoFit/>
          </a:bodyPr>
          <a:lstStyle/>
          <a:p>
            <a:r>
              <a:rPr lang="en-US" sz="3600" dirty="0" smtClean="0">
                <a:solidFill>
                  <a:srgbClr val="3366FF"/>
                </a:solidFill>
              </a:rPr>
              <a:t>Future Needs</a:t>
            </a:r>
            <a:endParaRPr lang="en-US" sz="3600" dirty="0">
              <a:solidFill>
                <a:srgbClr val="3366FF"/>
              </a:solidFill>
            </a:endParaRPr>
          </a:p>
        </p:txBody>
      </p:sp>
      <p:pic>
        <p:nvPicPr>
          <p:cNvPr id="12" name="Picture 11" descr="free-60-icons-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939" y="1675714"/>
            <a:ext cx="1135569" cy="1135569"/>
          </a:xfrm>
          <a:prstGeom prst="rect">
            <a:avLst/>
          </a:prstGeom>
        </p:spPr>
      </p:pic>
      <p:sp>
        <p:nvSpPr>
          <p:cNvPr id="13" name="TextBox 12"/>
          <p:cNvSpPr txBox="1"/>
          <p:nvPr/>
        </p:nvSpPr>
        <p:spPr>
          <a:xfrm>
            <a:off x="3078413" y="280445"/>
            <a:ext cx="2570535" cy="646331"/>
          </a:xfrm>
          <a:prstGeom prst="rect">
            <a:avLst/>
          </a:prstGeom>
          <a:noFill/>
        </p:spPr>
        <p:txBody>
          <a:bodyPr wrap="none" rtlCol="0">
            <a:spAutoFit/>
          </a:bodyPr>
          <a:lstStyle/>
          <a:p>
            <a:r>
              <a:rPr lang="en-US" sz="3600" dirty="0" smtClean="0">
                <a:solidFill>
                  <a:srgbClr val="3366FF"/>
                </a:solidFill>
              </a:rPr>
              <a:t>Emergencies</a:t>
            </a:r>
            <a:endParaRPr lang="en-US" sz="3600" dirty="0">
              <a:solidFill>
                <a:srgbClr val="3366FF"/>
              </a:solidFill>
            </a:endParaRPr>
          </a:p>
        </p:txBody>
      </p:sp>
      <p:sp>
        <p:nvSpPr>
          <p:cNvPr id="14" name="TextBox 13"/>
          <p:cNvSpPr txBox="1"/>
          <p:nvPr/>
        </p:nvSpPr>
        <p:spPr>
          <a:xfrm>
            <a:off x="3084519" y="945315"/>
            <a:ext cx="2611675" cy="646331"/>
          </a:xfrm>
          <a:prstGeom prst="rect">
            <a:avLst/>
          </a:prstGeom>
          <a:noFill/>
        </p:spPr>
        <p:txBody>
          <a:bodyPr wrap="none" rtlCol="0">
            <a:spAutoFit/>
          </a:bodyPr>
          <a:lstStyle/>
          <a:p>
            <a:pPr algn="ctr"/>
            <a:r>
              <a:rPr lang="en-US" dirty="0" smtClean="0"/>
              <a:t>Unexpected Expenses like </a:t>
            </a:r>
          </a:p>
          <a:p>
            <a:pPr algn="ctr"/>
            <a:r>
              <a:rPr lang="en-US" dirty="0" smtClean="0"/>
              <a:t>Illness, accident, death</a:t>
            </a:r>
          </a:p>
        </p:txBody>
      </p:sp>
      <p:pic>
        <p:nvPicPr>
          <p:cNvPr id="16" name="Picture 15" descr="free-60-icons-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6187" y="3573278"/>
            <a:ext cx="1135569" cy="1135569"/>
          </a:xfrm>
          <a:prstGeom prst="rect">
            <a:avLst/>
          </a:prstGeom>
        </p:spPr>
      </p:pic>
      <p:sp>
        <p:nvSpPr>
          <p:cNvPr id="19" name="TextBox 18"/>
          <p:cNvSpPr txBox="1"/>
          <p:nvPr/>
        </p:nvSpPr>
        <p:spPr>
          <a:xfrm>
            <a:off x="5761043" y="4562635"/>
            <a:ext cx="3043246" cy="646331"/>
          </a:xfrm>
          <a:prstGeom prst="rect">
            <a:avLst/>
          </a:prstGeom>
          <a:noFill/>
        </p:spPr>
        <p:txBody>
          <a:bodyPr wrap="none" rtlCol="0">
            <a:spAutoFit/>
          </a:bodyPr>
          <a:lstStyle/>
          <a:p>
            <a:r>
              <a:rPr lang="en-US" sz="3600" dirty="0" smtClean="0">
                <a:solidFill>
                  <a:srgbClr val="3366FF"/>
                </a:solidFill>
              </a:rPr>
              <a:t>Large Expenses</a:t>
            </a:r>
            <a:endParaRPr lang="en-US" sz="3600" dirty="0">
              <a:solidFill>
                <a:srgbClr val="3366FF"/>
              </a:solidFill>
            </a:endParaRPr>
          </a:p>
        </p:txBody>
      </p:sp>
      <p:sp>
        <p:nvSpPr>
          <p:cNvPr id="20" name="TextBox 19"/>
          <p:cNvSpPr txBox="1"/>
          <p:nvPr/>
        </p:nvSpPr>
        <p:spPr>
          <a:xfrm>
            <a:off x="5761043" y="5198855"/>
            <a:ext cx="3382957" cy="923330"/>
          </a:xfrm>
          <a:prstGeom prst="rect">
            <a:avLst/>
          </a:prstGeom>
          <a:noFill/>
        </p:spPr>
        <p:txBody>
          <a:bodyPr wrap="none" rtlCol="0">
            <a:spAutoFit/>
          </a:bodyPr>
          <a:lstStyle/>
          <a:p>
            <a:r>
              <a:rPr lang="en-US" dirty="0" smtClean="0"/>
              <a:t>To meet larger expenses</a:t>
            </a:r>
          </a:p>
          <a:p>
            <a:r>
              <a:rPr lang="en-US" dirty="0"/>
              <a:t>l</a:t>
            </a:r>
            <a:r>
              <a:rPr lang="en-US" dirty="0" smtClean="0"/>
              <a:t>ike purchasing a house, marriage,</a:t>
            </a:r>
          </a:p>
          <a:p>
            <a:r>
              <a:rPr lang="en-US" dirty="0" smtClean="0"/>
              <a:t>education</a:t>
            </a:r>
          </a:p>
        </p:txBody>
      </p:sp>
      <p:sp>
        <p:nvSpPr>
          <p:cNvPr id="3" name="Oval 2"/>
          <p:cNvSpPr/>
          <p:nvPr/>
        </p:nvSpPr>
        <p:spPr>
          <a:xfrm>
            <a:off x="2904378" y="3107614"/>
            <a:ext cx="2791816" cy="2791816"/>
          </a:xfrm>
          <a:prstGeom prst="ellipse">
            <a:avLst/>
          </a:prstGeom>
          <a:ln w="38100" cmpd="sng"/>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75000"/>
                  </a:schemeClr>
                </a:solidFill>
              </a:rPr>
              <a:t>Why Savings are needed?</a:t>
            </a:r>
          </a:p>
        </p:txBody>
      </p:sp>
    </p:spTree>
    <p:extLst>
      <p:ext uri="{BB962C8B-B14F-4D97-AF65-F5344CB8AC3E}">
        <p14:creationId xmlns:p14="http://schemas.microsoft.com/office/powerpoint/2010/main" val="345948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4098"/>
            <a:ext cx="8229600" cy="1143000"/>
          </a:xfrm>
        </p:spPr>
        <p:txBody>
          <a:bodyPr>
            <a:normAutofit/>
          </a:bodyPr>
          <a:lstStyle/>
          <a:p>
            <a:r>
              <a:rPr lang="en-US" sz="4000" dirty="0" smtClean="0">
                <a:solidFill>
                  <a:srgbClr val="0000FF"/>
                </a:solidFill>
              </a:rPr>
              <a:t>Drawbacks of Keeping Cash at Home</a:t>
            </a:r>
            <a:endParaRPr lang="en-US" sz="4000" dirty="0">
              <a:solidFill>
                <a:srgbClr val="0000FF"/>
              </a:solidFill>
            </a:endParaRPr>
          </a:p>
        </p:txBody>
      </p:sp>
      <p:pic>
        <p:nvPicPr>
          <p:cNvPr id="5" name="Picture 4" descr="free-60-icons-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83" y="1831380"/>
            <a:ext cx="1447877" cy="1447877"/>
          </a:xfrm>
          <a:prstGeom prst="rect">
            <a:avLst/>
          </a:prstGeom>
        </p:spPr>
      </p:pic>
      <p:sp>
        <p:nvSpPr>
          <p:cNvPr id="6" name="TextBox 5"/>
          <p:cNvSpPr txBox="1"/>
          <p:nvPr/>
        </p:nvSpPr>
        <p:spPr>
          <a:xfrm>
            <a:off x="1228761" y="3367689"/>
            <a:ext cx="1204376" cy="523220"/>
          </a:xfrm>
          <a:prstGeom prst="rect">
            <a:avLst/>
          </a:prstGeom>
          <a:noFill/>
        </p:spPr>
        <p:txBody>
          <a:bodyPr wrap="none" rtlCol="0">
            <a:spAutoFit/>
          </a:bodyPr>
          <a:lstStyle/>
          <a:p>
            <a:pPr algn="ctr"/>
            <a:r>
              <a:rPr lang="en-US" sz="2800" dirty="0" smtClean="0">
                <a:solidFill>
                  <a:srgbClr val="3366FF"/>
                </a:solidFill>
              </a:rPr>
              <a:t>Unsafe</a:t>
            </a:r>
            <a:endParaRPr lang="en-US" sz="2800" dirty="0">
              <a:solidFill>
                <a:srgbClr val="3366FF"/>
              </a:solidFill>
            </a:endParaRPr>
          </a:p>
        </p:txBody>
      </p:sp>
      <p:sp>
        <p:nvSpPr>
          <p:cNvPr id="7" name="TextBox 6"/>
          <p:cNvSpPr txBox="1"/>
          <p:nvPr/>
        </p:nvSpPr>
        <p:spPr>
          <a:xfrm>
            <a:off x="457200" y="3890909"/>
            <a:ext cx="2793816" cy="646331"/>
          </a:xfrm>
          <a:prstGeom prst="rect">
            <a:avLst/>
          </a:prstGeom>
          <a:noFill/>
        </p:spPr>
        <p:txBody>
          <a:bodyPr wrap="none" rtlCol="0">
            <a:spAutoFit/>
          </a:bodyPr>
          <a:lstStyle/>
          <a:p>
            <a:pPr algn="ctr"/>
            <a:r>
              <a:rPr lang="en-US" dirty="0" smtClean="0"/>
              <a:t>Money can be stolen or lost</a:t>
            </a:r>
          </a:p>
          <a:p>
            <a:pPr algn="ctr"/>
            <a:r>
              <a:rPr lang="en-US" dirty="0" smtClean="0"/>
              <a:t>due to natural calamities</a:t>
            </a:r>
          </a:p>
        </p:txBody>
      </p:sp>
      <p:pic>
        <p:nvPicPr>
          <p:cNvPr id="8" name="Picture 7" descr="free-60-icons-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177" y="1838824"/>
            <a:ext cx="1528865" cy="1528865"/>
          </a:xfrm>
          <a:prstGeom prst="rect">
            <a:avLst/>
          </a:prstGeom>
        </p:spPr>
      </p:pic>
      <p:sp>
        <p:nvSpPr>
          <p:cNvPr id="9" name="TextBox 8"/>
          <p:cNvSpPr txBox="1"/>
          <p:nvPr/>
        </p:nvSpPr>
        <p:spPr>
          <a:xfrm>
            <a:off x="3541224" y="3367689"/>
            <a:ext cx="2373817" cy="954107"/>
          </a:xfrm>
          <a:prstGeom prst="rect">
            <a:avLst/>
          </a:prstGeom>
          <a:noFill/>
        </p:spPr>
        <p:txBody>
          <a:bodyPr wrap="none" rtlCol="0">
            <a:spAutoFit/>
          </a:bodyPr>
          <a:lstStyle/>
          <a:p>
            <a:pPr algn="ctr"/>
            <a:r>
              <a:rPr lang="en-US" sz="2800" dirty="0" smtClean="0">
                <a:solidFill>
                  <a:srgbClr val="3366FF"/>
                </a:solidFill>
              </a:rPr>
              <a:t>Loss of Growth </a:t>
            </a:r>
          </a:p>
          <a:p>
            <a:pPr algn="ctr"/>
            <a:r>
              <a:rPr lang="en-US" sz="2800" dirty="0" smtClean="0">
                <a:solidFill>
                  <a:srgbClr val="3366FF"/>
                </a:solidFill>
              </a:rPr>
              <a:t>Opportunity</a:t>
            </a:r>
            <a:endParaRPr lang="en-US" sz="2800" dirty="0">
              <a:solidFill>
                <a:srgbClr val="3366FF"/>
              </a:solidFill>
            </a:endParaRPr>
          </a:p>
        </p:txBody>
      </p:sp>
      <p:sp>
        <p:nvSpPr>
          <p:cNvPr id="10" name="TextBox 9"/>
          <p:cNvSpPr txBox="1"/>
          <p:nvPr/>
        </p:nvSpPr>
        <p:spPr>
          <a:xfrm>
            <a:off x="3568666" y="4201037"/>
            <a:ext cx="2365288" cy="369332"/>
          </a:xfrm>
          <a:prstGeom prst="rect">
            <a:avLst/>
          </a:prstGeom>
          <a:noFill/>
        </p:spPr>
        <p:txBody>
          <a:bodyPr wrap="none" rtlCol="0">
            <a:spAutoFit/>
          </a:bodyPr>
          <a:lstStyle/>
          <a:p>
            <a:pPr algn="ctr"/>
            <a:r>
              <a:rPr lang="en-US" dirty="0" smtClean="0"/>
              <a:t>Loss of Interest Income</a:t>
            </a:r>
          </a:p>
        </p:txBody>
      </p:sp>
      <p:pic>
        <p:nvPicPr>
          <p:cNvPr id="11" name="Picture 10" descr="free-60-icons-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752" y="1838825"/>
            <a:ext cx="1440432" cy="1440432"/>
          </a:xfrm>
          <a:prstGeom prst="rect">
            <a:avLst/>
          </a:prstGeom>
        </p:spPr>
      </p:pic>
      <p:sp>
        <p:nvSpPr>
          <p:cNvPr id="12" name="TextBox 11"/>
          <p:cNvSpPr txBox="1"/>
          <p:nvPr/>
        </p:nvSpPr>
        <p:spPr>
          <a:xfrm>
            <a:off x="5962202" y="3367689"/>
            <a:ext cx="2967479" cy="523220"/>
          </a:xfrm>
          <a:prstGeom prst="rect">
            <a:avLst/>
          </a:prstGeom>
          <a:noFill/>
        </p:spPr>
        <p:txBody>
          <a:bodyPr wrap="none" rtlCol="0">
            <a:spAutoFit/>
          </a:bodyPr>
          <a:lstStyle/>
          <a:p>
            <a:pPr algn="ctr"/>
            <a:r>
              <a:rPr lang="en-US" sz="2800" dirty="0" smtClean="0">
                <a:solidFill>
                  <a:srgbClr val="3366FF"/>
                </a:solidFill>
              </a:rPr>
              <a:t>No Credit Eligibility</a:t>
            </a:r>
            <a:endParaRPr lang="en-US" sz="2800" dirty="0">
              <a:solidFill>
                <a:srgbClr val="3366FF"/>
              </a:solidFill>
            </a:endParaRPr>
          </a:p>
        </p:txBody>
      </p:sp>
      <p:sp>
        <p:nvSpPr>
          <p:cNvPr id="13" name="TextBox 12"/>
          <p:cNvSpPr txBox="1"/>
          <p:nvPr/>
        </p:nvSpPr>
        <p:spPr>
          <a:xfrm>
            <a:off x="6273904" y="3890909"/>
            <a:ext cx="2390398" cy="646331"/>
          </a:xfrm>
          <a:prstGeom prst="rect">
            <a:avLst/>
          </a:prstGeom>
          <a:noFill/>
        </p:spPr>
        <p:txBody>
          <a:bodyPr wrap="none" rtlCol="0">
            <a:spAutoFit/>
          </a:bodyPr>
          <a:lstStyle/>
          <a:p>
            <a:pPr algn="ctr"/>
            <a:r>
              <a:rPr lang="en-US" dirty="0" smtClean="0"/>
              <a:t>Deposits in Bank </a:t>
            </a:r>
          </a:p>
          <a:p>
            <a:pPr algn="ctr"/>
            <a:r>
              <a:rPr lang="en-US" dirty="0" smtClean="0"/>
              <a:t>creates Credit Eligibility</a:t>
            </a:r>
          </a:p>
        </p:txBody>
      </p:sp>
    </p:spTree>
    <p:extLst>
      <p:ext uri="{BB962C8B-B14F-4D97-AF65-F5344CB8AC3E}">
        <p14:creationId xmlns:p14="http://schemas.microsoft.com/office/powerpoint/2010/main" val="2600578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a:spLocks/>
          </p:cNvSpPr>
          <p:nvPr/>
        </p:nvSpPr>
        <p:spPr bwMode="auto">
          <a:xfrm>
            <a:off x="4756899" y="3545795"/>
            <a:ext cx="1731650" cy="1063169"/>
          </a:xfrm>
          <a:custGeom>
            <a:avLst/>
            <a:gdLst>
              <a:gd name="T0" fmla="*/ 1024 w 1798"/>
              <a:gd name="T1" fmla="*/ 1074 h 1104"/>
              <a:gd name="T2" fmla="*/ 1661 w 1798"/>
              <a:gd name="T3" fmla="*/ 762 h 1104"/>
              <a:gd name="T4" fmla="*/ 1792 w 1798"/>
              <a:gd name="T5" fmla="*/ 648 h 1104"/>
              <a:gd name="T6" fmla="*/ 1798 w 1798"/>
              <a:gd name="T7" fmla="*/ 623 h 1104"/>
              <a:gd name="T8" fmla="*/ 1793 w 1798"/>
              <a:gd name="T9" fmla="*/ 619 h 1104"/>
              <a:gd name="T10" fmla="*/ 1379 w 1798"/>
              <a:gd name="T11" fmla="*/ 222 h 1104"/>
              <a:gd name="T12" fmla="*/ 903 w 1798"/>
              <a:gd name="T13" fmla="*/ 21 h 1104"/>
              <a:gd name="T14" fmla="*/ 478 w 1798"/>
              <a:gd name="T15" fmla="*/ 72 h 1104"/>
              <a:gd name="T16" fmla="*/ 50 w 1798"/>
              <a:gd name="T17" fmla="*/ 405 h 1104"/>
              <a:gd name="T18" fmla="*/ 4 w 1798"/>
              <a:gd name="T19" fmla="*/ 470 h 1104"/>
              <a:gd name="T20" fmla="*/ 0 w 1798"/>
              <a:gd name="T21" fmla="*/ 509 h 1104"/>
              <a:gd name="T22" fmla="*/ 10 w 1798"/>
              <a:gd name="T23" fmla="*/ 531 h 1104"/>
              <a:gd name="T24" fmla="*/ 200 w 1798"/>
              <a:gd name="T25" fmla="*/ 809 h 1104"/>
              <a:gd name="T26" fmla="*/ 607 w 1798"/>
              <a:gd name="T27" fmla="*/ 1065 h 1104"/>
              <a:gd name="T28" fmla="*/ 1024 w 1798"/>
              <a:gd name="T29" fmla="*/ 1074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8" h="1104">
                <a:moveTo>
                  <a:pt x="1024" y="1074"/>
                </a:moveTo>
                <a:cubicBezTo>
                  <a:pt x="1262" y="1022"/>
                  <a:pt x="1470" y="910"/>
                  <a:pt x="1661" y="762"/>
                </a:cubicBezTo>
                <a:cubicBezTo>
                  <a:pt x="1707" y="727"/>
                  <a:pt x="1748" y="686"/>
                  <a:pt x="1792" y="648"/>
                </a:cubicBezTo>
                <a:cubicBezTo>
                  <a:pt x="1794" y="640"/>
                  <a:pt x="1796" y="632"/>
                  <a:pt x="1798" y="623"/>
                </a:cubicBezTo>
                <a:cubicBezTo>
                  <a:pt x="1796" y="622"/>
                  <a:pt x="1794" y="621"/>
                  <a:pt x="1793" y="619"/>
                </a:cubicBezTo>
                <a:cubicBezTo>
                  <a:pt x="1678" y="463"/>
                  <a:pt x="1540" y="330"/>
                  <a:pt x="1379" y="222"/>
                </a:cubicBezTo>
                <a:cubicBezTo>
                  <a:pt x="1234" y="124"/>
                  <a:pt x="1079" y="48"/>
                  <a:pt x="903" y="21"/>
                </a:cubicBezTo>
                <a:cubicBezTo>
                  <a:pt x="757" y="0"/>
                  <a:pt x="615" y="18"/>
                  <a:pt x="478" y="72"/>
                </a:cubicBezTo>
                <a:cubicBezTo>
                  <a:pt x="303" y="141"/>
                  <a:pt x="165" y="259"/>
                  <a:pt x="50" y="405"/>
                </a:cubicBezTo>
                <a:cubicBezTo>
                  <a:pt x="34" y="426"/>
                  <a:pt x="17" y="445"/>
                  <a:pt x="4" y="470"/>
                </a:cubicBezTo>
                <a:cubicBezTo>
                  <a:pt x="0" y="509"/>
                  <a:pt x="0" y="509"/>
                  <a:pt x="0" y="509"/>
                </a:cubicBezTo>
                <a:cubicBezTo>
                  <a:pt x="4" y="518"/>
                  <a:pt x="7" y="525"/>
                  <a:pt x="10" y="531"/>
                </a:cubicBezTo>
                <a:cubicBezTo>
                  <a:pt x="61" y="632"/>
                  <a:pt x="122" y="726"/>
                  <a:pt x="200" y="809"/>
                </a:cubicBezTo>
                <a:cubicBezTo>
                  <a:pt x="313" y="931"/>
                  <a:pt x="447" y="1019"/>
                  <a:pt x="607" y="1065"/>
                </a:cubicBezTo>
                <a:cubicBezTo>
                  <a:pt x="745" y="1104"/>
                  <a:pt x="884" y="1104"/>
                  <a:pt x="1024" y="1074"/>
                </a:cubicBezTo>
                <a:close/>
              </a:path>
            </a:pathLst>
          </a:custGeom>
          <a:solidFill>
            <a:srgbClr val="8BE1FF"/>
          </a:solidFill>
          <a:ln w="28575">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IN"/>
          </a:p>
        </p:txBody>
      </p:sp>
      <p:sp>
        <p:nvSpPr>
          <p:cNvPr id="7" name="Freeform 6"/>
          <p:cNvSpPr>
            <a:spLocks/>
          </p:cNvSpPr>
          <p:nvPr/>
        </p:nvSpPr>
        <p:spPr bwMode="auto">
          <a:xfrm>
            <a:off x="3893762" y="1577772"/>
            <a:ext cx="1279264" cy="1732835"/>
          </a:xfrm>
          <a:custGeom>
            <a:avLst/>
            <a:gdLst>
              <a:gd name="T0" fmla="*/ 1032 w 1098"/>
              <a:gd name="T1" fmla="*/ 711 h 1799"/>
              <a:gd name="T2" fmla="*/ 644 w 1098"/>
              <a:gd name="T3" fmla="*/ 118 h 1799"/>
              <a:gd name="T4" fmla="*/ 515 w 1098"/>
              <a:gd name="T5" fmla="*/ 3 h 1799"/>
              <a:gd name="T6" fmla="*/ 489 w 1098"/>
              <a:gd name="T7" fmla="*/ 0 h 1799"/>
              <a:gd name="T8" fmla="*/ 486 w 1098"/>
              <a:gd name="T9" fmla="*/ 5 h 1799"/>
              <a:gd name="T10" fmla="*/ 143 w 1098"/>
              <a:gd name="T11" fmla="*/ 466 h 1799"/>
              <a:gd name="T12" fmla="*/ 4 w 1098"/>
              <a:gd name="T13" fmla="*/ 963 h 1799"/>
              <a:gd name="T14" fmla="*/ 107 w 1098"/>
              <a:gd name="T15" fmla="*/ 1379 h 1799"/>
              <a:gd name="T16" fmla="*/ 492 w 1098"/>
              <a:gd name="T17" fmla="*/ 1762 h 1799"/>
              <a:gd name="T18" fmla="*/ 562 w 1098"/>
              <a:gd name="T19" fmla="*/ 1799 h 1799"/>
              <a:gd name="T20" fmla="*/ 601 w 1098"/>
              <a:gd name="T21" fmla="*/ 1798 h 1799"/>
              <a:gd name="T22" fmla="*/ 621 w 1098"/>
              <a:gd name="T23" fmla="*/ 1785 h 1799"/>
              <a:gd name="T24" fmla="*/ 874 w 1098"/>
              <a:gd name="T25" fmla="*/ 1562 h 1799"/>
              <a:gd name="T26" fmla="*/ 1076 w 1098"/>
              <a:gd name="T27" fmla="*/ 1126 h 1799"/>
              <a:gd name="T28" fmla="*/ 1032 w 1098"/>
              <a:gd name="T29" fmla="*/ 711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8" h="1799">
                <a:moveTo>
                  <a:pt x="1032" y="711"/>
                </a:moveTo>
                <a:cubicBezTo>
                  <a:pt x="951" y="482"/>
                  <a:pt x="815" y="289"/>
                  <a:pt x="644" y="118"/>
                </a:cubicBezTo>
                <a:cubicBezTo>
                  <a:pt x="603" y="77"/>
                  <a:pt x="557" y="41"/>
                  <a:pt x="515" y="3"/>
                </a:cubicBezTo>
                <a:cubicBezTo>
                  <a:pt x="506" y="2"/>
                  <a:pt x="497" y="1"/>
                  <a:pt x="489" y="0"/>
                </a:cubicBezTo>
                <a:cubicBezTo>
                  <a:pt x="488" y="2"/>
                  <a:pt x="487" y="4"/>
                  <a:pt x="486" y="5"/>
                </a:cubicBezTo>
                <a:cubicBezTo>
                  <a:pt x="345" y="139"/>
                  <a:pt x="230" y="293"/>
                  <a:pt x="143" y="466"/>
                </a:cubicBezTo>
                <a:cubicBezTo>
                  <a:pt x="64" y="622"/>
                  <a:pt x="8" y="786"/>
                  <a:pt x="4" y="963"/>
                </a:cubicBezTo>
                <a:cubicBezTo>
                  <a:pt x="0" y="1111"/>
                  <a:pt x="36" y="1249"/>
                  <a:pt x="107" y="1379"/>
                </a:cubicBezTo>
                <a:cubicBezTo>
                  <a:pt x="198" y="1544"/>
                  <a:pt x="332" y="1666"/>
                  <a:pt x="492" y="1762"/>
                </a:cubicBezTo>
                <a:cubicBezTo>
                  <a:pt x="514" y="1775"/>
                  <a:pt x="535" y="1789"/>
                  <a:pt x="562" y="1799"/>
                </a:cubicBezTo>
                <a:cubicBezTo>
                  <a:pt x="601" y="1798"/>
                  <a:pt x="601" y="1798"/>
                  <a:pt x="601" y="1798"/>
                </a:cubicBezTo>
                <a:cubicBezTo>
                  <a:pt x="609" y="1793"/>
                  <a:pt x="615" y="1789"/>
                  <a:pt x="621" y="1785"/>
                </a:cubicBezTo>
                <a:cubicBezTo>
                  <a:pt x="715" y="1722"/>
                  <a:pt x="801" y="1649"/>
                  <a:pt x="874" y="1562"/>
                </a:cubicBezTo>
                <a:cubicBezTo>
                  <a:pt x="980" y="1435"/>
                  <a:pt x="1050" y="1291"/>
                  <a:pt x="1076" y="1126"/>
                </a:cubicBezTo>
                <a:cubicBezTo>
                  <a:pt x="1098" y="984"/>
                  <a:pt x="1080" y="846"/>
                  <a:pt x="1032" y="711"/>
                </a:cubicBezTo>
                <a:close/>
              </a:path>
            </a:pathLst>
          </a:custGeom>
          <a:solidFill>
            <a:srgbClr val="FFC000"/>
          </a:solidFill>
          <a:ln w="28575">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IN"/>
          </a:p>
        </p:txBody>
      </p:sp>
      <p:sp>
        <p:nvSpPr>
          <p:cNvPr id="8" name="Freeform 6"/>
          <p:cNvSpPr>
            <a:spLocks/>
          </p:cNvSpPr>
          <p:nvPr/>
        </p:nvSpPr>
        <p:spPr bwMode="auto">
          <a:xfrm>
            <a:off x="4756899" y="2527569"/>
            <a:ext cx="1476821" cy="1178138"/>
          </a:xfrm>
          <a:custGeom>
            <a:avLst/>
            <a:gdLst>
              <a:gd name="T0" fmla="*/ 1182 w 1534"/>
              <a:gd name="T1" fmla="*/ 904 h 1223"/>
              <a:gd name="T2" fmla="*/ 1499 w 1534"/>
              <a:gd name="T3" fmla="*/ 270 h 1223"/>
              <a:gd name="T4" fmla="*/ 1534 w 1534"/>
              <a:gd name="T5" fmla="*/ 100 h 1223"/>
              <a:gd name="T6" fmla="*/ 1523 w 1534"/>
              <a:gd name="T7" fmla="*/ 76 h 1223"/>
              <a:gd name="T8" fmla="*/ 1517 w 1534"/>
              <a:gd name="T9" fmla="*/ 76 h 1223"/>
              <a:gd name="T10" fmla="*/ 946 w 1534"/>
              <a:gd name="T11" fmla="*/ 12 h 1223"/>
              <a:gd name="T12" fmla="*/ 447 w 1534"/>
              <a:gd name="T13" fmla="*/ 142 h 1223"/>
              <a:gd name="T14" fmla="*/ 139 w 1534"/>
              <a:gd name="T15" fmla="*/ 440 h 1223"/>
              <a:gd name="T16" fmla="*/ 2 w 1534"/>
              <a:gd name="T17" fmla="*/ 965 h 1223"/>
              <a:gd name="T18" fmla="*/ 5 w 1534"/>
              <a:gd name="T19" fmla="*/ 1044 h 1223"/>
              <a:gd name="T20" fmla="*/ 25 w 1534"/>
              <a:gd name="T21" fmla="*/ 1077 h 1223"/>
              <a:gd name="T22" fmla="*/ 47 w 1534"/>
              <a:gd name="T23" fmla="*/ 1089 h 1223"/>
              <a:gd name="T24" fmla="*/ 366 w 1534"/>
              <a:gd name="T25" fmla="*/ 1195 h 1223"/>
              <a:gd name="T26" fmla="*/ 845 w 1534"/>
              <a:gd name="T27" fmla="*/ 1150 h 1223"/>
              <a:gd name="T28" fmla="*/ 1182 w 1534"/>
              <a:gd name="T29" fmla="*/ 904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4" h="1223">
                <a:moveTo>
                  <a:pt x="1182" y="904"/>
                </a:moveTo>
                <a:cubicBezTo>
                  <a:pt x="1339" y="718"/>
                  <a:pt x="1437" y="503"/>
                  <a:pt x="1499" y="270"/>
                </a:cubicBezTo>
                <a:cubicBezTo>
                  <a:pt x="1513" y="214"/>
                  <a:pt x="1522" y="157"/>
                  <a:pt x="1534" y="100"/>
                </a:cubicBezTo>
                <a:cubicBezTo>
                  <a:pt x="1530" y="92"/>
                  <a:pt x="1526" y="84"/>
                  <a:pt x="1523" y="76"/>
                </a:cubicBezTo>
                <a:cubicBezTo>
                  <a:pt x="1521" y="76"/>
                  <a:pt x="1519" y="77"/>
                  <a:pt x="1517" y="76"/>
                </a:cubicBezTo>
                <a:cubicBezTo>
                  <a:pt x="1331" y="21"/>
                  <a:pt x="1140" y="0"/>
                  <a:pt x="946" y="12"/>
                </a:cubicBezTo>
                <a:cubicBezTo>
                  <a:pt x="771" y="22"/>
                  <a:pt x="602" y="56"/>
                  <a:pt x="447" y="142"/>
                </a:cubicBezTo>
                <a:cubicBezTo>
                  <a:pt x="317" y="213"/>
                  <a:pt x="215" y="313"/>
                  <a:pt x="139" y="440"/>
                </a:cubicBezTo>
                <a:cubicBezTo>
                  <a:pt x="43" y="601"/>
                  <a:pt x="4" y="779"/>
                  <a:pt x="2" y="965"/>
                </a:cubicBezTo>
                <a:cubicBezTo>
                  <a:pt x="1" y="991"/>
                  <a:pt x="0" y="1016"/>
                  <a:pt x="5" y="1044"/>
                </a:cubicBezTo>
                <a:cubicBezTo>
                  <a:pt x="25" y="1077"/>
                  <a:pt x="25" y="1077"/>
                  <a:pt x="25" y="1077"/>
                </a:cubicBezTo>
                <a:cubicBezTo>
                  <a:pt x="34" y="1082"/>
                  <a:pt x="40" y="1086"/>
                  <a:pt x="47" y="1089"/>
                </a:cubicBezTo>
                <a:cubicBezTo>
                  <a:pt x="148" y="1138"/>
                  <a:pt x="254" y="1176"/>
                  <a:pt x="366" y="1195"/>
                </a:cubicBezTo>
                <a:cubicBezTo>
                  <a:pt x="530" y="1223"/>
                  <a:pt x="690" y="1211"/>
                  <a:pt x="845" y="1150"/>
                </a:cubicBezTo>
                <a:cubicBezTo>
                  <a:pt x="979" y="1098"/>
                  <a:pt x="1089" y="1013"/>
                  <a:pt x="1182" y="904"/>
                </a:cubicBezTo>
                <a:close/>
              </a:path>
            </a:pathLst>
          </a:custGeom>
          <a:solidFill>
            <a:srgbClr val="0090D0"/>
          </a:solidFill>
          <a:ln w="28575">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IN"/>
          </a:p>
        </p:txBody>
      </p:sp>
      <p:sp>
        <p:nvSpPr>
          <p:cNvPr id="9" name="Freeform 7"/>
          <p:cNvSpPr>
            <a:spLocks/>
          </p:cNvSpPr>
          <p:nvPr/>
        </p:nvSpPr>
        <p:spPr bwMode="auto">
          <a:xfrm>
            <a:off x="2655451" y="3545795"/>
            <a:ext cx="1730464" cy="1063169"/>
          </a:xfrm>
          <a:custGeom>
            <a:avLst/>
            <a:gdLst>
              <a:gd name="T0" fmla="*/ 773 w 1797"/>
              <a:gd name="T1" fmla="*/ 1074 h 1104"/>
              <a:gd name="T2" fmla="*/ 136 w 1797"/>
              <a:gd name="T3" fmla="*/ 762 h 1104"/>
              <a:gd name="T4" fmla="*/ 6 w 1797"/>
              <a:gd name="T5" fmla="*/ 648 h 1104"/>
              <a:gd name="T6" fmla="*/ 0 w 1797"/>
              <a:gd name="T7" fmla="*/ 623 h 1104"/>
              <a:gd name="T8" fmla="*/ 4 w 1797"/>
              <a:gd name="T9" fmla="*/ 619 h 1104"/>
              <a:gd name="T10" fmla="*/ 418 w 1797"/>
              <a:gd name="T11" fmla="*/ 222 h 1104"/>
              <a:gd name="T12" fmla="*/ 895 w 1797"/>
              <a:gd name="T13" fmla="*/ 21 h 1104"/>
              <a:gd name="T14" fmla="*/ 1320 w 1797"/>
              <a:gd name="T15" fmla="*/ 72 h 1104"/>
              <a:gd name="T16" fmla="*/ 1748 w 1797"/>
              <a:gd name="T17" fmla="*/ 405 h 1104"/>
              <a:gd name="T18" fmla="*/ 1794 w 1797"/>
              <a:gd name="T19" fmla="*/ 470 h 1104"/>
              <a:gd name="T20" fmla="*/ 1797 w 1797"/>
              <a:gd name="T21" fmla="*/ 509 h 1104"/>
              <a:gd name="T22" fmla="*/ 1787 w 1797"/>
              <a:gd name="T23" fmla="*/ 531 h 1104"/>
              <a:gd name="T24" fmla="*/ 1598 w 1797"/>
              <a:gd name="T25" fmla="*/ 809 h 1104"/>
              <a:gd name="T26" fmla="*/ 1190 w 1797"/>
              <a:gd name="T27" fmla="*/ 1065 h 1104"/>
              <a:gd name="T28" fmla="*/ 773 w 1797"/>
              <a:gd name="T29" fmla="*/ 1074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7" h="1104">
                <a:moveTo>
                  <a:pt x="773" y="1074"/>
                </a:moveTo>
                <a:cubicBezTo>
                  <a:pt x="536" y="1022"/>
                  <a:pt x="327" y="910"/>
                  <a:pt x="136" y="762"/>
                </a:cubicBezTo>
                <a:cubicBezTo>
                  <a:pt x="91" y="727"/>
                  <a:pt x="49" y="686"/>
                  <a:pt x="6" y="648"/>
                </a:cubicBezTo>
                <a:cubicBezTo>
                  <a:pt x="4" y="640"/>
                  <a:pt x="2" y="632"/>
                  <a:pt x="0" y="623"/>
                </a:cubicBezTo>
                <a:cubicBezTo>
                  <a:pt x="1" y="622"/>
                  <a:pt x="3" y="621"/>
                  <a:pt x="4" y="619"/>
                </a:cubicBezTo>
                <a:cubicBezTo>
                  <a:pt x="119" y="463"/>
                  <a:pt x="258" y="330"/>
                  <a:pt x="418" y="222"/>
                </a:cubicBezTo>
                <a:cubicBezTo>
                  <a:pt x="564" y="124"/>
                  <a:pt x="719" y="48"/>
                  <a:pt x="895" y="21"/>
                </a:cubicBezTo>
                <a:cubicBezTo>
                  <a:pt x="1041" y="0"/>
                  <a:pt x="1183" y="18"/>
                  <a:pt x="1320" y="72"/>
                </a:cubicBezTo>
                <a:cubicBezTo>
                  <a:pt x="1495" y="141"/>
                  <a:pt x="1633" y="259"/>
                  <a:pt x="1748" y="405"/>
                </a:cubicBezTo>
                <a:cubicBezTo>
                  <a:pt x="1764" y="426"/>
                  <a:pt x="1780" y="445"/>
                  <a:pt x="1794" y="470"/>
                </a:cubicBezTo>
                <a:cubicBezTo>
                  <a:pt x="1797" y="509"/>
                  <a:pt x="1797" y="509"/>
                  <a:pt x="1797" y="509"/>
                </a:cubicBezTo>
                <a:cubicBezTo>
                  <a:pt x="1793" y="518"/>
                  <a:pt x="1791" y="525"/>
                  <a:pt x="1787" y="531"/>
                </a:cubicBezTo>
                <a:cubicBezTo>
                  <a:pt x="1737" y="632"/>
                  <a:pt x="1675" y="726"/>
                  <a:pt x="1598" y="809"/>
                </a:cubicBezTo>
                <a:cubicBezTo>
                  <a:pt x="1485" y="931"/>
                  <a:pt x="1350" y="1019"/>
                  <a:pt x="1190" y="1065"/>
                </a:cubicBezTo>
                <a:cubicBezTo>
                  <a:pt x="1052" y="1104"/>
                  <a:pt x="913" y="1104"/>
                  <a:pt x="773" y="1074"/>
                </a:cubicBezTo>
                <a:close/>
              </a:path>
            </a:pathLst>
          </a:custGeom>
          <a:solidFill>
            <a:srgbClr val="E9433F"/>
          </a:solidFill>
          <a:ln w="28575">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IN"/>
          </a:p>
        </p:txBody>
      </p:sp>
      <p:sp>
        <p:nvSpPr>
          <p:cNvPr id="10" name="Freeform 9"/>
          <p:cNvSpPr>
            <a:spLocks/>
          </p:cNvSpPr>
          <p:nvPr/>
        </p:nvSpPr>
        <p:spPr bwMode="auto">
          <a:xfrm>
            <a:off x="2820201" y="2514532"/>
            <a:ext cx="1475636" cy="1178138"/>
          </a:xfrm>
          <a:custGeom>
            <a:avLst/>
            <a:gdLst>
              <a:gd name="T0" fmla="*/ 352 w 1533"/>
              <a:gd name="T1" fmla="*/ 904 h 1223"/>
              <a:gd name="T2" fmla="*/ 34 w 1533"/>
              <a:gd name="T3" fmla="*/ 270 h 1223"/>
              <a:gd name="T4" fmla="*/ 0 w 1533"/>
              <a:gd name="T5" fmla="*/ 100 h 1223"/>
              <a:gd name="T6" fmla="*/ 10 w 1533"/>
              <a:gd name="T7" fmla="*/ 76 h 1223"/>
              <a:gd name="T8" fmla="*/ 16 w 1533"/>
              <a:gd name="T9" fmla="*/ 76 h 1223"/>
              <a:gd name="T10" fmla="*/ 587 w 1533"/>
              <a:gd name="T11" fmla="*/ 12 h 1223"/>
              <a:gd name="T12" fmla="*/ 1087 w 1533"/>
              <a:gd name="T13" fmla="*/ 142 h 1223"/>
              <a:gd name="T14" fmla="*/ 1394 w 1533"/>
              <a:gd name="T15" fmla="*/ 440 h 1223"/>
              <a:gd name="T16" fmla="*/ 1531 w 1533"/>
              <a:gd name="T17" fmla="*/ 965 h 1223"/>
              <a:gd name="T18" fmla="*/ 1529 w 1533"/>
              <a:gd name="T19" fmla="*/ 1044 h 1223"/>
              <a:gd name="T20" fmla="*/ 1508 w 1533"/>
              <a:gd name="T21" fmla="*/ 1077 h 1223"/>
              <a:gd name="T22" fmla="*/ 1486 w 1533"/>
              <a:gd name="T23" fmla="*/ 1089 h 1223"/>
              <a:gd name="T24" fmla="*/ 1167 w 1533"/>
              <a:gd name="T25" fmla="*/ 1195 h 1223"/>
              <a:gd name="T26" fmla="*/ 688 w 1533"/>
              <a:gd name="T27" fmla="*/ 1150 h 1223"/>
              <a:gd name="T28" fmla="*/ 352 w 1533"/>
              <a:gd name="T29" fmla="*/ 904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3" h="1223">
                <a:moveTo>
                  <a:pt x="352" y="904"/>
                </a:moveTo>
                <a:cubicBezTo>
                  <a:pt x="194" y="719"/>
                  <a:pt x="96" y="503"/>
                  <a:pt x="34" y="270"/>
                </a:cubicBezTo>
                <a:cubicBezTo>
                  <a:pt x="20" y="214"/>
                  <a:pt x="11" y="157"/>
                  <a:pt x="0" y="100"/>
                </a:cubicBezTo>
                <a:cubicBezTo>
                  <a:pt x="3" y="92"/>
                  <a:pt x="7" y="84"/>
                  <a:pt x="10" y="76"/>
                </a:cubicBezTo>
                <a:cubicBezTo>
                  <a:pt x="12" y="76"/>
                  <a:pt x="14" y="77"/>
                  <a:pt x="16" y="76"/>
                </a:cubicBezTo>
                <a:cubicBezTo>
                  <a:pt x="203" y="22"/>
                  <a:pt x="393" y="0"/>
                  <a:pt x="587" y="12"/>
                </a:cubicBezTo>
                <a:cubicBezTo>
                  <a:pt x="762" y="22"/>
                  <a:pt x="931" y="56"/>
                  <a:pt x="1087" y="142"/>
                </a:cubicBezTo>
                <a:cubicBezTo>
                  <a:pt x="1216" y="213"/>
                  <a:pt x="1318" y="313"/>
                  <a:pt x="1394" y="440"/>
                </a:cubicBezTo>
                <a:cubicBezTo>
                  <a:pt x="1490" y="601"/>
                  <a:pt x="1529" y="779"/>
                  <a:pt x="1531" y="965"/>
                </a:cubicBezTo>
                <a:cubicBezTo>
                  <a:pt x="1532" y="991"/>
                  <a:pt x="1533" y="1016"/>
                  <a:pt x="1529" y="1044"/>
                </a:cubicBezTo>
                <a:cubicBezTo>
                  <a:pt x="1508" y="1077"/>
                  <a:pt x="1508" y="1077"/>
                  <a:pt x="1508" y="1077"/>
                </a:cubicBezTo>
                <a:cubicBezTo>
                  <a:pt x="1499" y="1082"/>
                  <a:pt x="1493" y="1086"/>
                  <a:pt x="1486" y="1089"/>
                </a:cubicBezTo>
                <a:cubicBezTo>
                  <a:pt x="1385" y="1138"/>
                  <a:pt x="1279" y="1176"/>
                  <a:pt x="1167" y="1195"/>
                </a:cubicBezTo>
                <a:cubicBezTo>
                  <a:pt x="1003" y="1223"/>
                  <a:pt x="843" y="1211"/>
                  <a:pt x="688" y="1150"/>
                </a:cubicBezTo>
                <a:cubicBezTo>
                  <a:pt x="555" y="1098"/>
                  <a:pt x="444" y="1013"/>
                  <a:pt x="352" y="904"/>
                </a:cubicBezTo>
                <a:close/>
              </a:path>
            </a:pathLst>
          </a:custGeom>
          <a:solidFill>
            <a:srgbClr val="92D050"/>
          </a:solidFill>
          <a:ln w="28575">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6233720" y="2112070"/>
            <a:ext cx="2613907" cy="830997"/>
          </a:xfrm>
          <a:prstGeom prst="rect">
            <a:avLst/>
          </a:prstGeom>
        </p:spPr>
        <p:txBody>
          <a:bodyPr wrap="square">
            <a:spAutoFit/>
          </a:bodyPr>
          <a:lstStyle/>
          <a:p>
            <a:r>
              <a:rPr lang="en-US" sz="2400" b="1" dirty="0"/>
              <a:t>Inculcate habit of Saving</a:t>
            </a:r>
          </a:p>
        </p:txBody>
      </p:sp>
      <p:sp>
        <p:nvSpPr>
          <p:cNvPr id="17" name="Rectangle 16"/>
          <p:cNvSpPr/>
          <p:nvPr/>
        </p:nvSpPr>
        <p:spPr>
          <a:xfrm>
            <a:off x="501354" y="2100357"/>
            <a:ext cx="2318847" cy="830997"/>
          </a:xfrm>
          <a:prstGeom prst="rect">
            <a:avLst/>
          </a:prstGeom>
        </p:spPr>
        <p:txBody>
          <a:bodyPr wrap="square">
            <a:spAutoFit/>
          </a:bodyPr>
          <a:lstStyle/>
          <a:p>
            <a:pPr algn="r"/>
            <a:r>
              <a:rPr lang="en-US" sz="2400" b="1" dirty="0" smtClean="0"/>
              <a:t>Avoid risk </a:t>
            </a:r>
            <a:r>
              <a:rPr lang="en-US" sz="2400" b="1" dirty="0"/>
              <a:t>of chit funds, </a:t>
            </a:r>
            <a:r>
              <a:rPr lang="en-US" sz="2400" b="1" dirty="0" err="1"/>
              <a:t>sahukars</a:t>
            </a:r>
            <a:r>
              <a:rPr lang="en-US" sz="2400" b="1" dirty="0"/>
              <a:t> </a:t>
            </a:r>
          </a:p>
        </p:txBody>
      </p:sp>
      <p:sp>
        <p:nvSpPr>
          <p:cNvPr id="18" name="Rectangle 17"/>
          <p:cNvSpPr/>
          <p:nvPr/>
        </p:nvSpPr>
        <p:spPr>
          <a:xfrm>
            <a:off x="3479737" y="1009554"/>
            <a:ext cx="2008932" cy="461665"/>
          </a:xfrm>
          <a:prstGeom prst="rect">
            <a:avLst/>
          </a:prstGeom>
        </p:spPr>
        <p:txBody>
          <a:bodyPr wrap="square">
            <a:spAutoFit/>
          </a:bodyPr>
          <a:lstStyle/>
          <a:p>
            <a:pPr algn="ctr"/>
            <a:r>
              <a:rPr lang="en-US" sz="2400" b="1" dirty="0"/>
              <a:t>Secure Money</a:t>
            </a:r>
          </a:p>
        </p:txBody>
      </p:sp>
      <p:sp>
        <p:nvSpPr>
          <p:cNvPr id="19" name="Rectangle 18"/>
          <p:cNvSpPr/>
          <p:nvPr/>
        </p:nvSpPr>
        <p:spPr>
          <a:xfrm>
            <a:off x="6488549" y="3966754"/>
            <a:ext cx="1869681" cy="461665"/>
          </a:xfrm>
          <a:prstGeom prst="rect">
            <a:avLst/>
          </a:prstGeom>
        </p:spPr>
        <p:txBody>
          <a:bodyPr wrap="square">
            <a:spAutoFit/>
          </a:bodyPr>
          <a:lstStyle/>
          <a:p>
            <a:r>
              <a:rPr lang="en-US" sz="2400" b="1" dirty="0"/>
              <a:t>Earn Interest</a:t>
            </a:r>
          </a:p>
        </p:txBody>
      </p:sp>
      <p:sp>
        <p:nvSpPr>
          <p:cNvPr id="20" name="Rectangle 19"/>
          <p:cNvSpPr/>
          <p:nvPr/>
        </p:nvSpPr>
        <p:spPr>
          <a:xfrm>
            <a:off x="789147" y="3943366"/>
            <a:ext cx="1869681" cy="461665"/>
          </a:xfrm>
          <a:prstGeom prst="rect">
            <a:avLst/>
          </a:prstGeom>
        </p:spPr>
        <p:txBody>
          <a:bodyPr wrap="square">
            <a:spAutoFit/>
          </a:bodyPr>
          <a:lstStyle/>
          <a:p>
            <a:pPr algn="r"/>
            <a:r>
              <a:rPr lang="en-US" sz="2400" b="1" dirty="0" smtClean="0"/>
              <a:t>Loans</a:t>
            </a:r>
            <a:endParaRPr lang="en-US" sz="2400" b="1" dirty="0"/>
          </a:p>
        </p:txBody>
      </p:sp>
      <p:sp>
        <p:nvSpPr>
          <p:cNvPr id="22"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Why Bank is needed?</a:t>
            </a:r>
            <a:endParaRPr lang="en-US" sz="4000" dirty="0">
              <a:solidFill>
                <a:srgbClr val="0000FF"/>
              </a:solidFill>
            </a:endParaRPr>
          </a:p>
        </p:txBody>
      </p:sp>
      <p:sp>
        <p:nvSpPr>
          <p:cNvPr id="23" name="Rectangle 22"/>
          <p:cNvSpPr/>
          <p:nvPr/>
        </p:nvSpPr>
        <p:spPr>
          <a:xfrm>
            <a:off x="2824482" y="4895989"/>
            <a:ext cx="3546464" cy="830997"/>
          </a:xfrm>
          <a:prstGeom prst="rect">
            <a:avLst/>
          </a:prstGeom>
        </p:spPr>
        <p:txBody>
          <a:bodyPr wrap="none">
            <a:spAutoFit/>
          </a:bodyPr>
          <a:lstStyle/>
          <a:p>
            <a:pPr algn="ctr"/>
            <a:r>
              <a:rPr lang="en-US" sz="2400" b="1" dirty="0"/>
              <a:t>Remittances using </a:t>
            </a:r>
            <a:r>
              <a:rPr lang="en-US" sz="2400" b="1" dirty="0" err="1" smtClean="0"/>
              <a:t>Cheque</a:t>
            </a:r>
            <a:endParaRPr lang="en-US" sz="2400" b="1" dirty="0" smtClean="0"/>
          </a:p>
          <a:p>
            <a:pPr algn="ctr"/>
            <a:r>
              <a:rPr lang="en-US" sz="2400" b="1" dirty="0" smtClean="0"/>
              <a:t>Demand </a:t>
            </a:r>
            <a:r>
              <a:rPr lang="en-US" sz="2400" b="1" dirty="0"/>
              <a:t>Draft </a:t>
            </a:r>
          </a:p>
        </p:txBody>
      </p:sp>
      <p:grpSp>
        <p:nvGrpSpPr>
          <p:cNvPr id="11" name="Group 10"/>
          <p:cNvGrpSpPr/>
          <p:nvPr/>
        </p:nvGrpSpPr>
        <p:grpSpPr>
          <a:xfrm>
            <a:off x="3907582" y="2877991"/>
            <a:ext cx="1282440" cy="2032703"/>
            <a:chOff x="3907582" y="3301295"/>
            <a:chExt cx="1282440" cy="2032703"/>
          </a:xfrm>
          <a:solidFill>
            <a:schemeClr val="bg1"/>
          </a:solidFill>
        </p:grpSpPr>
        <p:sp>
          <p:nvSpPr>
            <p:cNvPr id="12" name="Freeform 10"/>
            <p:cNvSpPr>
              <a:spLocks/>
            </p:cNvSpPr>
            <p:nvPr/>
          </p:nvSpPr>
          <p:spPr bwMode="auto">
            <a:xfrm>
              <a:off x="4240637" y="5035315"/>
              <a:ext cx="649517" cy="157639"/>
            </a:xfrm>
            <a:custGeom>
              <a:avLst/>
              <a:gdLst>
                <a:gd name="T0" fmla="*/ 611 w 674"/>
                <a:gd name="T1" fmla="*/ 3 h 164"/>
                <a:gd name="T2" fmla="*/ 672 w 674"/>
                <a:gd name="T3" fmla="*/ 47 h 164"/>
                <a:gd name="T4" fmla="*/ 621 w 674"/>
                <a:gd name="T5" fmla="*/ 98 h 164"/>
                <a:gd name="T6" fmla="*/ 58 w 674"/>
                <a:gd name="T7" fmla="*/ 160 h 164"/>
                <a:gd name="T8" fmla="*/ 2 w 674"/>
                <a:gd name="T9" fmla="*/ 116 h 164"/>
                <a:gd name="T10" fmla="*/ 53 w 674"/>
                <a:gd name="T11" fmla="*/ 66 h 164"/>
                <a:gd name="T12" fmla="*/ 553 w 674"/>
                <a:gd name="T13" fmla="*/ 11 h 164"/>
                <a:gd name="T14" fmla="*/ 611 w 674"/>
                <a:gd name="T15" fmla="*/ 3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4" h="164">
                  <a:moveTo>
                    <a:pt x="611" y="3"/>
                  </a:moveTo>
                  <a:cubicBezTo>
                    <a:pt x="644" y="0"/>
                    <a:pt x="669" y="13"/>
                    <a:pt x="672" y="47"/>
                  </a:cubicBezTo>
                  <a:cubicBezTo>
                    <a:pt x="674" y="80"/>
                    <a:pt x="651" y="95"/>
                    <a:pt x="621" y="98"/>
                  </a:cubicBezTo>
                  <a:cubicBezTo>
                    <a:pt x="433" y="119"/>
                    <a:pt x="245" y="140"/>
                    <a:pt x="58" y="160"/>
                  </a:cubicBezTo>
                  <a:cubicBezTo>
                    <a:pt x="26" y="164"/>
                    <a:pt x="4" y="148"/>
                    <a:pt x="2" y="116"/>
                  </a:cubicBezTo>
                  <a:cubicBezTo>
                    <a:pt x="0" y="84"/>
                    <a:pt x="22" y="69"/>
                    <a:pt x="53" y="66"/>
                  </a:cubicBezTo>
                  <a:cubicBezTo>
                    <a:pt x="220" y="47"/>
                    <a:pt x="386" y="29"/>
                    <a:pt x="553" y="11"/>
                  </a:cubicBezTo>
                  <a:cubicBezTo>
                    <a:pt x="572" y="8"/>
                    <a:pt x="592" y="6"/>
                    <a:pt x="611" y="3"/>
                  </a:cubicBezTo>
                  <a:close/>
                </a:path>
              </a:pathLst>
            </a:custGeom>
            <a:grpFill/>
            <a:ln w="28575">
              <a:solidFill>
                <a:schemeClr val="bg1">
                  <a:lumMod val="85000"/>
                </a:schemeClr>
              </a:solidFill>
            </a:ln>
            <a:effectLst/>
          </p:spPr>
          <p:txBody>
            <a:bodyPr vert="horz" wrap="square" lIns="91440" tIns="45720" rIns="91440" bIns="45720" numCol="1" anchor="t" anchorCtr="0" compatLnSpc="1">
              <a:prstTxWarp prst="textNoShape">
                <a:avLst/>
              </a:prstTxWarp>
            </a:bodyPr>
            <a:lstStyle/>
            <a:p>
              <a:endParaRPr lang="en-IN"/>
            </a:p>
          </p:txBody>
        </p:sp>
        <p:sp>
          <p:nvSpPr>
            <p:cNvPr id="13" name="Freeform 11"/>
            <p:cNvSpPr>
              <a:spLocks/>
            </p:cNvSpPr>
            <p:nvPr/>
          </p:nvSpPr>
          <p:spPr bwMode="auto">
            <a:xfrm>
              <a:off x="4240637" y="4884788"/>
              <a:ext cx="650702" cy="157639"/>
            </a:xfrm>
            <a:custGeom>
              <a:avLst/>
              <a:gdLst>
                <a:gd name="T0" fmla="*/ 64 w 676"/>
                <a:gd name="T1" fmla="*/ 159 h 163"/>
                <a:gd name="T2" fmla="*/ 3 w 676"/>
                <a:gd name="T3" fmla="*/ 115 h 163"/>
                <a:gd name="T4" fmla="*/ 54 w 676"/>
                <a:gd name="T5" fmla="*/ 66 h 163"/>
                <a:gd name="T6" fmla="*/ 605 w 676"/>
                <a:gd name="T7" fmla="*/ 4 h 163"/>
                <a:gd name="T8" fmla="*/ 672 w 676"/>
                <a:gd name="T9" fmla="*/ 44 h 163"/>
                <a:gd name="T10" fmla="*/ 614 w 676"/>
                <a:gd name="T11" fmla="*/ 98 h 163"/>
                <a:gd name="T12" fmla="*/ 64 w 676"/>
                <a:gd name="T13" fmla="*/ 159 h 163"/>
              </a:gdLst>
              <a:ahLst/>
              <a:cxnLst>
                <a:cxn ang="0">
                  <a:pos x="T0" y="T1"/>
                </a:cxn>
                <a:cxn ang="0">
                  <a:pos x="T2" y="T3"/>
                </a:cxn>
                <a:cxn ang="0">
                  <a:pos x="T4" y="T5"/>
                </a:cxn>
                <a:cxn ang="0">
                  <a:pos x="T6" y="T7"/>
                </a:cxn>
                <a:cxn ang="0">
                  <a:pos x="T8" y="T9"/>
                </a:cxn>
                <a:cxn ang="0">
                  <a:pos x="T10" y="T11"/>
                </a:cxn>
                <a:cxn ang="0">
                  <a:pos x="T12" y="T13"/>
                </a:cxn>
              </a:cxnLst>
              <a:rect l="0" t="0" r="r" b="b"/>
              <a:pathLst>
                <a:path w="676" h="163">
                  <a:moveTo>
                    <a:pt x="64" y="159"/>
                  </a:moveTo>
                  <a:cubicBezTo>
                    <a:pt x="30" y="163"/>
                    <a:pt x="5" y="150"/>
                    <a:pt x="3" y="115"/>
                  </a:cubicBezTo>
                  <a:cubicBezTo>
                    <a:pt x="0" y="83"/>
                    <a:pt x="23" y="69"/>
                    <a:pt x="54" y="66"/>
                  </a:cubicBezTo>
                  <a:cubicBezTo>
                    <a:pt x="238" y="45"/>
                    <a:pt x="421" y="25"/>
                    <a:pt x="605" y="4"/>
                  </a:cubicBezTo>
                  <a:cubicBezTo>
                    <a:pt x="638" y="0"/>
                    <a:pt x="669" y="6"/>
                    <a:pt x="672" y="44"/>
                  </a:cubicBezTo>
                  <a:cubicBezTo>
                    <a:pt x="676" y="82"/>
                    <a:pt x="649" y="94"/>
                    <a:pt x="614" y="98"/>
                  </a:cubicBezTo>
                  <a:cubicBezTo>
                    <a:pt x="431" y="118"/>
                    <a:pt x="247" y="139"/>
                    <a:pt x="64" y="159"/>
                  </a:cubicBezTo>
                  <a:close/>
                </a:path>
              </a:pathLst>
            </a:custGeom>
            <a:grpFill/>
            <a:ln w="28575">
              <a:solidFill>
                <a:schemeClr val="bg1">
                  <a:lumMod val="85000"/>
                </a:schemeClr>
              </a:solidFill>
            </a:ln>
            <a:effectLst/>
          </p:spPr>
          <p:txBody>
            <a:bodyPr vert="horz" wrap="square" lIns="91440" tIns="45720" rIns="91440" bIns="45720" numCol="1" anchor="t" anchorCtr="0" compatLnSpc="1">
              <a:prstTxWarp prst="textNoShape">
                <a:avLst/>
              </a:prstTxWarp>
            </a:bodyPr>
            <a:lstStyle/>
            <a:p>
              <a:endParaRPr lang="en-IN"/>
            </a:p>
          </p:txBody>
        </p:sp>
        <p:sp>
          <p:nvSpPr>
            <p:cNvPr id="14" name="Freeform 12"/>
            <p:cNvSpPr>
              <a:spLocks/>
            </p:cNvSpPr>
            <p:nvPr/>
          </p:nvSpPr>
          <p:spPr bwMode="auto">
            <a:xfrm>
              <a:off x="4346125" y="5201250"/>
              <a:ext cx="434987" cy="132748"/>
            </a:xfrm>
            <a:custGeom>
              <a:avLst/>
              <a:gdLst>
                <a:gd name="T0" fmla="*/ 45 w 452"/>
                <a:gd name="T1" fmla="*/ 138 h 138"/>
                <a:gd name="T2" fmla="*/ 9 w 452"/>
                <a:gd name="T3" fmla="*/ 93 h 138"/>
                <a:gd name="T4" fmla="*/ 60 w 452"/>
                <a:gd name="T5" fmla="*/ 40 h 138"/>
                <a:gd name="T6" fmla="*/ 324 w 452"/>
                <a:gd name="T7" fmla="*/ 10 h 138"/>
                <a:gd name="T8" fmla="*/ 391 w 452"/>
                <a:gd name="T9" fmla="*/ 2 h 138"/>
                <a:gd name="T10" fmla="*/ 448 w 452"/>
                <a:gd name="T11" fmla="*/ 44 h 138"/>
                <a:gd name="T12" fmla="*/ 404 w 452"/>
                <a:gd name="T13" fmla="*/ 96 h 138"/>
                <a:gd name="T14" fmla="*/ 45 w 4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138">
                  <a:moveTo>
                    <a:pt x="45" y="138"/>
                  </a:moveTo>
                  <a:cubicBezTo>
                    <a:pt x="36" y="127"/>
                    <a:pt x="13" y="112"/>
                    <a:pt x="9" y="93"/>
                  </a:cubicBezTo>
                  <a:cubicBezTo>
                    <a:pt x="0" y="57"/>
                    <a:pt x="29" y="43"/>
                    <a:pt x="60" y="40"/>
                  </a:cubicBezTo>
                  <a:cubicBezTo>
                    <a:pt x="148" y="29"/>
                    <a:pt x="236" y="20"/>
                    <a:pt x="324" y="10"/>
                  </a:cubicBezTo>
                  <a:cubicBezTo>
                    <a:pt x="346" y="8"/>
                    <a:pt x="368" y="4"/>
                    <a:pt x="391" y="2"/>
                  </a:cubicBezTo>
                  <a:cubicBezTo>
                    <a:pt x="422" y="0"/>
                    <a:pt x="445" y="11"/>
                    <a:pt x="448" y="44"/>
                  </a:cubicBezTo>
                  <a:cubicBezTo>
                    <a:pt x="452" y="75"/>
                    <a:pt x="434" y="92"/>
                    <a:pt x="404" y="96"/>
                  </a:cubicBezTo>
                  <a:cubicBezTo>
                    <a:pt x="290" y="110"/>
                    <a:pt x="175" y="123"/>
                    <a:pt x="45" y="138"/>
                  </a:cubicBezTo>
                  <a:close/>
                </a:path>
              </a:pathLst>
            </a:custGeom>
            <a:grpFill/>
            <a:ln w="28575">
              <a:solidFill>
                <a:schemeClr val="bg1">
                  <a:lumMod val="85000"/>
                </a:schemeClr>
              </a:solidFill>
            </a:ln>
            <a:effectLst/>
          </p:spPr>
          <p:txBody>
            <a:bodyPr vert="horz" wrap="square" lIns="91440" tIns="45720" rIns="91440" bIns="45720" numCol="1" anchor="t" anchorCtr="0" compatLnSpc="1">
              <a:prstTxWarp prst="textNoShape">
                <a:avLst/>
              </a:prstTxWarp>
            </a:bodyPr>
            <a:lstStyle/>
            <a:p>
              <a:endParaRPr lang="en-IN"/>
            </a:p>
          </p:txBody>
        </p:sp>
        <p:sp>
          <p:nvSpPr>
            <p:cNvPr id="15" name="Freeform 13"/>
            <p:cNvSpPr>
              <a:spLocks/>
            </p:cNvSpPr>
            <p:nvPr/>
          </p:nvSpPr>
          <p:spPr bwMode="auto">
            <a:xfrm>
              <a:off x="3907582" y="3301295"/>
              <a:ext cx="1282440" cy="1570456"/>
            </a:xfrm>
            <a:custGeom>
              <a:avLst/>
              <a:gdLst>
                <a:gd name="T0" fmla="*/ 434 w 1331"/>
                <a:gd name="T1" fmla="*/ 175 h 1630"/>
                <a:gd name="T2" fmla="*/ 39 w 1331"/>
                <a:gd name="T3" fmla="*/ 836 h 1630"/>
                <a:gd name="T4" fmla="*/ 234 w 1331"/>
                <a:gd name="T5" fmla="*/ 1210 h 1630"/>
                <a:gd name="T6" fmla="*/ 349 w 1331"/>
                <a:gd name="T7" fmla="*/ 1486 h 1630"/>
                <a:gd name="T8" fmla="*/ 501 w 1331"/>
                <a:gd name="T9" fmla="*/ 1629 h 1630"/>
                <a:gd name="T10" fmla="*/ 681 w 1331"/>
                <a:gd name="T11" fmla="*/ 1630 h 1630"/>
                <a:gd name="T12" fmla="*/ 857 w 1331"/>
                <a:gd name="T13" fmla="*/ 1630 h 1630"/>
                <a:gd name="T14" fmla="*/ 1016 w 1331"/>
                <a:gd name="T15" fmla="*/ 1476 h 1630"/>
                <a:gd name="T16" fmla="*/ 1122 w 1331"/>
                <a:gd name="T17" fmla="*/ 1219 h 1630"/>
                <a:gd name="T18" fmla="*/ 1277 w 1331"/>
                <a:gd name="T19" fmla="*/ 988 h 1630"/>
                <a:gd name="T20" fmla="*/ 1331 w 1331"/>
                <a:gd name="T21" fmla="*/ 768 h 1630"/>
                <a:gd name="T22" fmla="*/ 434 w 1331"/>
                <a:gd name="T23" fmla="*/ 175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1" h="1630">
                  <a:moveTo>
                    <a:pt x="434" y="175"/>
                  </a:moveTo>
                  <a:cubicBezTo>
                    <a:pt x="168" y="284"/>
                    <a:pt x="0" y="562"/>
                    <a:pt x="39" y="836"/>
                  </a:cubicBezTo>
                  <a:cubicBezTo>
                    <a:pt x="59" y="983"/>
                    <a:pt x="138" y="1103"/>
                    <a:pt x="234" y="1210"/>
                  </a:cubicBezTo>
                  <a:cubicBezTo>
                    <a:pt x="306" y="1290"/>
                    <a:pt x="346" y="1378"/>
                    <a:pt x="349" y="1486"/>
                  </a:cubicBezTo>
                  <a:cubicBezTo>
                    <a:pt x="351" y="1575"/>
                    <a:pt x="410" y="1628"/>
                    <a:pt x="501" y="1629"/>
                  </a:cubicBezTo>
                  <a:cubicBezTo>
                    <a:pt x="561" y="1630"/>
                    <a:pt x="621" y="1630"/>
                    <a:pt x="681" y="1630"/>
                  </a:cubicBezTo>
                  <a:cubicBezTo>
                    <a:pt x="739" y="1630"/>
                    <a:pt x="798" y="1630"/>
                    <a:pt x="857" y="1630"/>
                  </a:cubicBezTo>
                  <a:cubicBezTo>
                    <a:pt x="958" y="1629"/>
                    <a:pt x="1012" y="1578"/>
                    <a:pt x="1016" y="1476"/>
                  </a:cubicBezTo>
                  <a:cubicBezTo>
                    <a:pt x="1020" y="1377"/>
                    <a:pt x="1060" y="1296"/>
                    <a:pt x="1122" y="1219"/>
                  </a:cubicBezTo>
                  <a:cubicBezTo>
                    <a:pt x="1180" y="1147"/>
                    <a:pt x="1237" y="1071"/>
                    <a:pt x="1277" y="988"/>
                  </a:cubicBezTo>
                  <a:cubicBezTo>
                    <a:pt x="1309" y="921"/>
                    <a:pt x="1331" y="842"/>
                    <a:pt x="1331" y="768"/>
                  </a:cubicBezTo>
                  <a:cubicBezTo>
                    <a:pt x="1331" y="309"/>
                    <a:pt x="860" y="0"/>
                    <a:pt x="434" y="175"/>
                  </a:cubicBezTo>
                  <a:close/>
                </a:path>
              </a:pathLst>
            </a:custGeom>
            <a:grpFill/>
            <a:ln w="28575">
              <a:solidFill>
                <a:schemeClr val="bg1">
                  <a:lumMod val="85000"/>
                </a:schemeClr>
              </a:solidFill>
            </a:ln>
            <a:effectLst/>
          </p:spPr>
          <p:txBody>
            <a:bodyPr vert="horz" wrap="square" lIns="91440" tIns="45720" rIns="91440" bIns="45720" numCol="1" anchor="t" anchorCtr="0" compatLnSpc="1">
              <a:prstTxWarp prst="textNoShape">
                <a:avLst/>
              </a:prstTxWarp>
            </a:bodyPr>
            <a:lstStyle/>
            <a:p>
              <a:endParaRPr lang="en-IN"/>
            </a:p>
          </p:txBody>
        </p:sp>
      </p:grpSp>
      <p:sp>
        <p:nvSpPr>
          <p:cNvPr id="21" name="Rectangle 20"/>
          <p:cNvSpPr/>
          <p:nvPr/>
        </p:nvSpPr>
        <p:spPr>
          <a:xfrm>
            <a:off x="3907582" y="3472729"/>
            <a:ext cx="1354601" cy="410369"/>
          </a:xfrm>
          <a:prstGeom prst="rect">
            <a:avLst/>
          </a:prstGeom>
        </p:spPr>
        <p:txBody>
          <a:bodyPr wrap="square">
            <a:spAutoFit/>
          </a:bodyPr>
          <a:lstStyle/>
          <a:p>
            <a:pPr algn="ctr">
              <a:lnSpc>
                <a:spcPts val="2400"/>
              </a:lnSpc>
            </a:pPr>
            <a:r>
              <a:rPr lang="en-IN" sz="2400" b="1" dirty="0" smtClean="0">
                <a:latin typeface="+mj-lt"/>
                <a:cs typeface="Helvetica Neue" panose="02000503000000020004" pitchFamily="2" charset="0"/>
              </a:rPr>
              <a:t>Bank</a:t>
            </a:r>
            <a:endParaRPr lang="en-IN" sz="2400" b="1" dirty="0">
              <a:latin typeface="+mj-lt"/>
              <a:cs typeface="Helvetica Neue" panose="02000503000000020004" pitchFamily="2" charset="0"/>
            </a:endParaRPr>
          </a:p>
        </p:txBody>
      </p:sp>
    </p:spTree>
    <p:extLst>
      <p:ext uri="{BB962C8B-B14F-4D97-AF65-F5344CB8AC3E}">
        <p14:creationId xmlns:p14="http://schemas.microsoft.com/office/powerpoint/2010/main" val="2403798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5864" y="1857537"/>
            <a:ext cx="8265677" cy="3493149"/>
          </a:xfrm>
          <a:prstGeom prst="rect">
            <a:avLst/>
          </a:prstGeom>
          <a:effectLst>
            <a:outerShdw blurRad="635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836" y="5446570"/>
            <a:ext cx="9150837" cy="80031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2454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Documents for Opening Accounts</a:t>
            </a:r>
            <a:endParaRPr lang="en-US" sz="4000" dirty="0">
              <a:solidFill>
                <a:srgbClr val="0000FF"/>
              </a:solidFill>
            </a:endParaRPr>
          </a:p>
        </p:txBody>
      </p:sp>
      <p:sp>
        <p:nvSpPr>
          <p:cNvPr id="5" name="TextBox 4"/>
          <p:cNvSpPr txBox="1"/>
          <p:nvPr/>
        </p:nvSpPr>
        <p:spPr>
          <a:xfrm>
            <a:off x="508000" y="5333604"/>
            <a:ext cx="8271933" cy="892552"/>
          </a:xfrm>
          <a:prstGeom prst="rect">
            <a:avLst/>
          </a:prstGeom>
          <a:noFill/>
        </p:spPr>
        <p:txBody>
          <a:bodyPr wrap="square" rtlCol="0">
            <a:spAutoFit/>
          </a:bodyPr>
          <a:lstStyle/>
          <a:p>
            <a:r>
              <a:rPr lang="en-US" sz="2000" b="1" dirty="0" smtClean="0"/>
              <a:t>In case of no official documents - </a:t>
            </a:r>
            <a:endParaRPr lang="en-US" sz="1400" b="1" dirty="0"/>
          </a:p>
          <a:p>
            <a:r>
              <a:rPr lang="en-US" sz="1600" b="1" u="sng" dirty="0" smtClean="0"/>
              <a:t>“Small Accounts”</a:t>
            </a:r>
            <a:r>
              <a:rPr lang="en-US" sz="1600" dirty="0" smtClean="0"/>
              <a:t> can be opened by submitting recent photograph and putting signature or thumb impression in the presence of Bank Official </a:t>
            </a:r>
            <a:r>
              <a:rPr lang="en-US" sz="1600" dirty="0"/>
              <a:t>with certain conditions.  </a:t>
            </a:r>
          </a:p>
        </p:txBody>
      </p:sp>
      <p:sp>
        <p:nvSpPr>
          <p:cNvPr id="8" name="Rectangle 7"/>
          <p:cNvSpPr/>
          <p:nvPr/>
        </p:nvSpPr>
        <p:spPr>
          <a:xfrm>
            <a:off x="35497" y="798804"/>
            <a:ext cx="9108504" cy="461665"/>
          </a:xfrm>
          <a:prstGeom prst="rect">
            <a:avLst/>
          </a:prstGeom>
          <a:solidFill>
            <a:srgbClr val="008000"/>
          </a:solidFill>
        </p:spPr>
        <p:txBody>
          <a:bodyPr wrap="square">
            <a:spAutoFit/>
          </a:bodyPr>
          <a:lstStyle/>
          <a:p>
            <a:pPr algn="ctr"/>
            <a:r>
              <a:rPr lang="en-US" sz="2400" dirty="0" smtClean="0">
                <a:solidFill>
                  <a:schemeClr val="bg1"/>
                </a:solidFill>
              </a:rPr>
              <a:t>Know Your Customer (KYC): </a:t>
            </a:r>
            <a:r>
              <a:rPr lang="en-US" sz="2400" b="1" u="sng" dirty="0" smtClean="0">
                <a:solidFill>
                  <a:schemeClr val="bg1"/>
                </a:solidFill>
              </a:rPr>
              <a:t>Photo Id Proof, Address Proof, Photo</a:t>
            </a:r>
          </a:p>
        </p:txBody>
      </p:sp>
      <p:sp>
        <p:nvSpPr>
          <p:cNvPr id="19" name="Rectangle 18"/>
          <p:cNvSpPr/>
          <p:nvPr/>
        </p:nvSpPr>
        <p:spPr>
          <a:xfrm>
            <a:off x="0" y="6246887"/>
            <a:ext cx="9144000" cy="611113"/>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Fresh KYC Documents to be submitted on attaining majority, i.e. </a:t>
            </a:r>
            <a:r>
              <a:rPr lang="en-US" dirty="0"/>
              <a:t>18 years in case of minor accounts </a:t>
            </a:r>
          </a:p>
        </p:txBody>
      </p:sp>
      <p:pic>
        <p:nvPicPr>
          <p:cNvPr id="3" name="Picture 2" descr="Indian_Pas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30" y="2001108"/>
            <a:ext cx="919690" cy="1315531"/>
          </a:xfrm>
          <a:prstGeom prst="rect">
            <a:avLst/>
          </a:prstGeom>
        </p:spPr>
      </p:pic>
      <p:pic>
        <p:nvPicPr>
          <p:cNvPr id="18" name="Picture 17" descr="P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558" y="3880861"/>
            <a:ext cx="2042794" cy="1274950"/>
          </a:xfrm>
          <a:prstGeom prst="rect">
            <a:avLst/>
          </a:prstGeom>
        </p:spPr>
      </p:pic>
      <p:sp>
        <p:nvSpPr>
          <p:cNvPr id="21" name="Rounded Rectangle 20"/>
          <p:cNvSpPr/>
          <p:nvPr/>
        </p:nvSpPr>
        <p:spPr>
          <a:xfrm>
            <a:off x="455864" y="1413471"/>
            <a:ext cx="8265677" cy="45866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Officially Valid Documents (Photo Id/Address Proof)</a:t>
            </a:r>
            <a:endParaRPr lang="en-US" sz="2400" dirty="0"/>
          </a:p>
        </p:txBody>
      </p:sp>
      <p:pic>
        <p:nvPicPr>
          <p:cNvPr id="22" name="Picture 21" descr="TIE-profile-placeholder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511" y="2001108"/>
            <a:ext cx="1063406" cy="1536031"/>
          </a:xfrm>
          <a:prstGeom prst="rect">
            <a:avLst/>
          </a:prstGeom>
        </p:spPr>
      </p:pic>
      <p:pic>
        <p:nvPicPr>
          <p:cNvPr id="23" name="Picture 22" descr="Voter_ID_Card_Rachana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621" y="3537139"/>
            <a:ext cx="1295296" cy="1775734"/>
          </a:xfrm>
          <a:prstGeom prst="rect">
            <a:avLst/>
          </a:prstGeom>
        </p:spPr>
      </p:pic>
      <p:pic>
        <p:nvPicPr>
          <p:cNvPr id="24" name="Picture 23" descr="generated-aadhar-car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188" y="3537139"/>
            <a:ext cx="1964220" cy="1775734"/>
          </a:xfrm>
          <a:prstGeom prst="rect">
            <a:avLst/>
          </a:prstGeom>
        </p:spPr>
      </p:pic>
      <p:pic>
        <p:nvPicPr>
          <p:cNvPr id="25" name="Picture 24" descr="MNREG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092" y="2001108"/>
            <a:ext cx="1262488" cy="1369479"/>
          </a:xfrm>
          <a:prstGeom prst="rect">
            <a:avLst/>
          </a:prstGeom>
        </p:spPr>
      </p:pic>
      <p:pic>
        <p:nvPicPr>
          <p:cNvPr id="26" name="Picture 25" descr="Licens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040" y="2141883"/>
            <a:ext cx="1948581" cy="1174756"/>
          </a:xfrm>
          <a:prstGeom prst="rect">
            <a:avLst/>
          </a:prstGeom>
        </p:spPr>
      </p:pic>
    </p:spTree>
    <p:extLst>
      <p:ext uri="{BB962C8B-B14F-4D97-AF65-F5344CB8AC3E}">
        <p14:creationId xmlns:p14="http://schemas.microsoft.com/office/powerpoint/2010/main" val="2715401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m-machine-st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123" y="90800"/>
            <a:ext cx="4809394" cy="6767200"/>
          </a:xfrm>
          <a:prstGeom prst="rect">
            <a:avLst/>
          </a:prstGeom>
        </p:spPr>
      </p:pic>
      <p:sp>
        <p:nvSpPr>
          <p:cNvPr id="57" name="Rectangle 56"/>
          <p:cNvSpPr/>
          <p:nvPr/>
        </p:nvSpPr>
        <p:spPr>
          <a:xfrm>
            <a:off x="4443425" y="1078944"/>
            <a:ext cx="2479164" cy="830997"/>
          </a:xfrm>
          <a:prstGeom prst="rect">
            <a:avLst/>
          </a:prstGeom>
        </p:spPr>
        <p:txBody>
          <a:bodyPr wrap="none">
            <a:spAutoFit/>
          </a:bodyPr>
          <a:lstStyle/>
          <a:p>
            <a:pPr algn="ctr"/>
            <a:r>
              <a:rPr lang="en-US" sz="2400" b="1" dirty="0">
                <a:solidFill>
                  <a:srgbClr val="E46C0A"/>
                </a:solidFill>
              </a:rPr>
              <a:t>ATM Debit </a:t>
            </a:r>
            <a:r>
              <a:rPr lang="en-US" sz="2400" b="1" dirty="0" smtClean="0">
                <a:solidFill>
                  <a:srgbClr val="E46C0A"/>
                </a:solidFill>
              </a:rPr>
              <a:t>Card</a:t>
            </a:r>
          </a:p>
          <a:p>
            <a:pPr algn="ctr"/>
            <a:r>
              <a:rPr lang="en-US" sz="2400" b="1" dirty="0" smtClean="0">
                <a:solidFill>
                  <a:srgbClr val="E46C0A"/>
                </a:solidFill>
              </a:rPr>
              <a:t> </a:t>
            </a:r>
            <a:r>
              <a:rPr lang="en-US" sz="2400" b="1" dirty="0" err="1" smtClean="0">
                <a:solidFill>
                  <a:srgbClr val="E46C0A"/>
                </a:solidFill>
              </a:rPr>
              <a:t>Ru</a:t>
            </a:r>
            <a:r>
              <a:rPr lang="en-US" sz="2400" b="1" dirty="0" err="1">
                <a:solidFill>
                  <a:srgbClr val="E46C0A"/>
                </a:solidFill>
              </a:rPr>
              <a:t>P</a:t>
            </a:r>
            <a:r>
              <a:rPr lang="en-US" sz="2400" b="1" dirty="0" err="1" smtClean="0">
                <a:solidFill>
                  <a:srgbClr val="E46C0A"/>
                </a:solidFill>
              </a:rPr>
              <a:t>ay</a:t>
            </a:r>
            <a:r>
              <a:rPr lang="en-US" sz="2400" b="1" dirty="0" smtClean="0">
                <a:solidFill>
                  <a:srgbClr val="E46C0A"/>
                </a:solidFill>
              </a:rPr>
              <a:t> </a:t>
            </a:r>
            <a:r>
              <a:rPr lang="en-US" sz="2400" b="1" dirty="0">
                <a:solidFill>
                  <a:srgbClr val="E46C0A"/>
                </a:solidFill>
              </a:rPr>
              <a:t>Debit Card</a:t>
            </a:r>
            <a:endParaRPr lang="en-US" sz="2400" dirty="0">
              <a:solidFill>
                <a:srgbClr val="E46C0A"/>
              </a:solidFill>
            </a:endParaRPr>
          </a:p>
        </p:txBody>
      </p:sp>
      <p:sp>
        <p:nvSpPr>
          <p:cNvPr id="63" name="Rectangle 62"/>
          <p:cNvSpPr/>
          <p:nvPr/>
        </p:nvSpPr>
        <p:spPr>
          <a:xfrm>
            <a:off x="3104444" y="5552996"/>
            <a:ext cx="5730649" cy="923330"/>
          </a:xfrm>
          <a:prstGeom prst="rect">
            <a:avLst/>
          </a:prstGeom>
        </p:spPr>
        <p:txBody>
          <a:bodyPr wrap="square">
            <a:spAutoFit/>
          </a:bodyPr>
          <a:lstStyle/>
          <a:p>
            <a:pPr algn="ctr"/>
            <a:r>
              <a:rPr lang="en-US" dirty="0">
                <a:solidFill>
                  <a:schemeClr val="accent5">
                    <a:lumMod val="50000"/>
                  </a:schemeClr>
                </a:solidFill>
              </a:rPr>
              <a:t>For cash withdrawal at Automated Teller Machine/Point of Sale (</a:t>
            </a:r>
            <a:r>
              <a:rPr lang="en-US" dirty="0" err="1">
                <a:solidFill>
                  <a:schemeClr val="accent5">
                    <a:lumMod val="50000"/>
                  </a:schemeClr>
                </a:solidFill>
              </a:rPr>
              <a:t>PoS</a:t>
            </a:r>
            <a:r>
              <a:rPr lang="en-US" dirty="0">
                <a:solidFill>
                  <a:schemeClr val="accent5">
                    <a:lumMod val="50000"/>
                  </a:schemeClr>
                </a:solidFill>
              </a:rPr>
              <a:t>)/Micro ATM through PIN/Password, cashless payment for purchases etc.</a:t>
            </a:r>
          </a:p>
        </p:txBody>
      </p:sp>
      <p:sp>
        <p:nvSpPr>
          <p:cNvPr id="34" name="Title 1"/>
          <p:cNvSpPr txBox="1">
            <a:spLocks/>
          </p:cNvSpPr>
          <p:nvPr/>
        </p:nvSpPr>
        <p:spPr>
          <a:xfrm>
            <a:off x="2328332" y="-124098"/>
            <a:ext cx="635846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Banking Products</a:t>
            </a:r>
            <a:endParaRPr lang="en-US" sz="4000" dirty="0">
              <a:solidFill>
                <a:srgbClr val="0000FF"/>
              </a:solidFill>
            </a:endParaRPr>
          </a:p>
        </p:txBody>
      </p:sp>
      <p:pic>
        <p:nvPicPr>
          <p:cNvPr id="5" name="Picture 4" descr="card-managem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761" y="2239430"/>
            <a:ext cx="2984500" cy="2959100"/>
          </a:xfrm>
          <a:prstGeom prst="rect">
            <a:avLst/>
          </a:prstGeom>
        </p:spPr>
      </p:pic>
    </p:spTree>
    <p:extLst>
      <p:ext uri="{BB962C8B-B14F-4D97-AF65-F5344CB8AC3E}">
        <p14:creationId xmlns:p14="http://schemas.microsoft.com/office/powerpoint/2010/main" val="1504737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12620" y="1911296"/>
            <a:ext cx="2586789" cy="3682593"/>
            <a:chOff x="412620" y="1967740"/>
            <a:chExt cx="2586789" cy="3682593"/>
          </a:xfrm>
        </p:grpSpPr>
        <p:grpSp>
          <p:nvGrpSpPr>
            <p:cNvPr id="25" name="Group 24"/>
            <p:cNvGrpSpPr/>
            <p:nvPr/>
          </p:nvGrpSpPr>
          <p:grpSpPr>
            <a:xfrm>
              <a:off x="412620" y="1967740"/>
              <a:ext cx="2586789" cy="3682593"/>
              <a:chOff x="384398" y="2201740"/>
              <a:chExt cx="2586789" cy="3682593"/>
            </a:xfrm>
          </p:grpSpPr>
          <p:sp>
            <p:nvSpPr>
              <p:cNvPr id="16" name="Rectangle 15"/>
              <p:cNvSpPr/>
              <p:nvPr/>
            </p:nvSpPr>
            <p:spPr>
              <a:xfrm>
                <a:off x="384398" y="2201740"/>
                <a:ext cx="2586789" cy="3682593"/>
              </a:xfrm>
              <a:prstGeom prst="rect">
                <a:avLst/>
              </a:prstGeom>
              <a:solidFill>
                <a:srgbClr val="FF0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2620" y="3936035"/>
                <a:ext cx="2528457" cy="461665"/>
              </a:xfrm>
              <a:prstGeom prst="rect">
                <a:avLst/>
              </a:prstGeom>
              <a:noFill/>
            </p:spPr>
            <p:txBody>
              <a:bodyPr wrap="none" rtlCol="0">
                <a:spAutoFit/>
              </a:bodyPr>
              <a:lstStyle/>
              <a:p>
                <a:pPr algn="ctr"/>
                <a:r>
                  <a:rPr lang="en-US" sz="2400" b="1" dirty="0">
                    <a:solidFill>
                      <a:srgbClr val="FFFFFF"/>
                    </a:solidFill>
                  </a:rPr>
                  <a:t>Recurring Account</a:t>
                </a:r>
                <a:r>
                  <a:rPr lang="en-US" sz="2000" b="1" dirty="0">
                    <a:solidFill>
                      <a:srgbClr val="FFFFFF"/>
                    </a:solidFill>
                  </a:rPr>
                  <a:t> </a:t>
                </a:r>
                <a:endParaRPr lang="en-US" sz="2400" b="1" dirty="0">
                  <a:solidFill>
                    <a:srgbClr val="FFFFFF"/>
                  </a:solidFill>
                  <a:latin typeface="+mj-lt"/>
                </a:endParaRPr>
              </a:p>
            </p:txBody>
          </p:sp>
          <p:sp>
            <p:nvSpPr>
              <p:cNvPr id="11" name="Rectangle 10"/>
              <p:cNvSpPr/>
              <p:nvPr/>
            </p:nvSpPr>
            <p:spPr>
              <a:xfrm>
                <a:off x="503544" y="4367067"/>
                <a:ext cx="2409311" cy="1200329"/>
              </a:xfrm>
              <a:prstGeom prst="rect">
                <a:avLst/>
              </a:prstGeom>
            </p:spPr>
            <p:txBody>
              <a:bodyPr wrap="square">
                <a:spAutoFit/>
              </a:bodyPr>
              <a:lstStyle/>
              <a:p>
                <a:pPr algn="ctr"/>
                <a:r>
                  <a:rPr lang="en-US" dirty="0">
                    <a:solidFill>
                      <a:srgbClr val="FFFFFF"/>
                    </a:solidFill>
                  </a:rPr>
                  <a:t>Monthly savings. Interest paid higher than savings bank account.</a:t>
                </a:r>
              </a:p>
            </p:txBody>
          </p:sp>
          <p:sp>
            <p:nvSpPr>
              <p:cNvPr id="17" name="Rectangle 16"/>
              <p:cNvSpPr/>
              <p:nvPr/>
            </p:nvSpPr>
            <p:spPr>
              <a:xfrm>
                <a:off x="384398" y="2201741"/>
                <a:ext cx="2586789" cy="1607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49914" y="2336908"/>
                <a:ext cx="1303849" cy="1303849"/>
              </a:xfrm>
              <a:prstGeom prst="ellipse">
                <a:avLst/>
              </a:prstGeom>
              <a:solidFill>
                <a:srgbClr val="FCE55B"/>
              </a:solidFill>
              <a:ln w="76200">
                <a:solidFill>
                  <a:schemeClr val="bg1"/>
                </a:solid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366" y="2224835"/>
              <a:ext cx="887824" cy="1040818"/>
            </a:xfrm>
            <a:prstGeom prst="rect">
              <a:avLst/>
            </a:prstGeom>
          </p:spPr>
        </p:pic>
      </p:grpSp>
      <p:grpSp>
        <p:nvGrpSpPr>
          <p:cNvPr id="24" name="Group 23"/>
          <p:cNvGrpSpPr/>
          <p:nvPr/>
        </p:nvGrpSpPr>
        <p:grpSpPr>
          <a:xfrm>
            <a:off x="3361384" y="1228088"/>
            <a:ext cx="2586789" cy="5161898"/>
            <a:chOff x="3861803" y="1059808"/>
            <a:chExt cx="2586789" cy="5161898"/>
          </a:xfrm>
        </p:grpSpPr>
        <p:grpSp>
          <p:nvGrpSpPr>
            <p:cNvPr id="22" name="Group 21"/>
            <p:cNvGrpSpPr/>
            <p:nvPr/>
          </p:nvGrpSpPr>
          <p:grpSpPr>
            <a:xfrm>
              <a:off x="3861803" y="1059808"/>
              <a:ext cx="2586789" cy="5161898"/>
              <a:chOff x="6646520" y="1323334"/>
              <a:chExt cx="2586789" cy="5161898"/>
            </a:xfrm>
          </p:grpSpPr>
          <p:sp>
            <p:nvSpPr>
              <p:cNvPr id="18" name="Rectangle 17"/>
              <p:cNvSpPr/>
              <p:nvPr/>
            </p:nvSpPr>
            <p:spPr>
              <a:xfrm>
                <a:off x="6646520" y="1323334"/>
                <a:ext cx="2586789" cy="5161898"/>
              </a:xfrm>
              <a:prstGeom prst="rect">
                <a:avLst/>
              </a:prstGeom>
              <a:solidFill>
                <a:srgbClr val="0000FF"/>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873715" y="3313746"/>
                <a:ext cx="2130511" cy="1200328"/>
              </a:xfrm>
              <a:prstGeom prst="rect">
                <a:avLst/>
              </a:prstGeom>
              <a:noFill/>
            </p:spPr>
            <p:txBody>
              <a:bodyPr wrap="none" rtlCol="0">
                <a:spAutoFit/>
              </a:bodyPr>
              <a:lstStyle/>
              <a:p>
                <a:pPr algn="ctr"/>
                <a:r>
                  <a:rPr lang="en-US" sz="2400" b="1" dirty="0">
                    <a:solidFill>
                      <a:srgbClr val="FFFFFF"/>
                    </a:solidFill>
                  </a:rPr>
                  <a:t>Saving Account </a:t>
                </a:r>
              </a:p>
              <a:p>
                <a:pPr algn="ctr"/>
                <a:r>
                  <a:rPr lang="en-US" sz="2400" b="1" dirty="0">
                    <a:solidFill>
                      <a:srgbClr val="FFFFFF"/>
                    </a:solidFill>
                  </a:rPr>
                  <a:t>(Basic Saving </a:t>
                </a:r>
                <a:endParaRPr lang="en-US" sz="2400" b="1" dirty="0" smtClean="0">
                  <a:solidFill>
                    <a:srgbClr val="FFFFFF"/>
                  </a:solidFill>
                </a:endParaRPr>
              </a:p>
              <a:p>
                <a:pPr algn="ctr"/>
                <a:r>
                  <a:rPr lang="en-US" sz="2400" b="1" dirty="0" smtClean="0">
                    <a:solidFill>
                      <a:srgbClr val="FFFFFF"/>
                    </a:solidFill>
                  </a:rPr>
                  <a:t>Bank </a:t>
                </a:r>
                <a:r>
                  <a:rPr lang="en-US" sz="2400" b="1" dirty="0">
                    <a:solidFill>
                      <a:srgbClr val="FFFFFF"/>
                    </a:solidFill>
                  </a:rPr>
                  <a:t>Account)</a:t>
                </a:r>
              </a:p>
            </p:txBody>
          </p:sp>
          <p:sp>
            <p:nvSpPr>
              <p:cNvPr id="20" name="Rectangle 19"/>
              <p:cNvSpPr/>
              <p:nvPr/>
            </p:nvSpPr>
            <p:spPr>
              <a:xfrm>
                <a:off x="6765666" y="4549995"/>
                <a:ext cx="2409311" cy="1477328"/>
              </a:xfrm>
              <a:prstGeom prst="rect">
                <a:avLst/>
              </a:prstGeom>
            </p:spPr>
            <p:txBody>
              <a:bodyPr wrap="square">
                <a:spAutoFit/>
              </a:bodyPr>
              <a:lstStyle/>
              <a:p>
                <a:pPr algn="ctr"/>
                <a:r>
                  <a:rPr lang="en-US" dirty="0">
                    <a:solidFill>
                      <a:srgbClr val="FFFFFF"/>
                    </a:solidFill>
                  </a:rPr>
                  <a:t>Normal transaction, flexibility for deposit and withdraws, passbook and </a:t>
                </a:r>
                <a:r>
                  <a:rPr lang="en-US" dirty="0" err="1">
                    <a:solidFill>
                      <a:srgbClr val="FFFFFF"/>
                    </a:solidFill>
                  </a:rPr>
                  <a:t>cheque</a:t>
                </a:r>
                <a:r>
                  <a:rPr lang="en-US" dirty="0">
                    <a:solidFill>
                      <a:srgbClr val="FFFFFF"/>
                    </a:solidFill>
                  </a:rPr>
                  <a:t> </a:t>
                </a:r>
                <a:r>
                  <a:rPr lang="en-US" dirty="0" err="1">
                    <a:solidFill>
                      <a:srgbClr val="FFFFFF"/>
                    </a:solidFill>
                  </a:rPr>
                  <a:t>book,etc</a:t>
                </a:r>
                <a:endParaRPr lang="en-US" dirty="0">
                  <a:solidFill>
                    <a:srgbClr val="FFFFFF"/>
                  </a:solidFill>
                </a:endParaRPr>
              </a:p>
            </p:txBody>
          </p:sp>
          <p:sp>
            <p:nvSpPr>
              <p:cNvPr id="21" name="Rectangle 20"/>
              <p:cNvSpPr/>
              <p:nvPr/>
            </p:nvSpPr>
            <p:spPr>
              <a:xfrm>
                <a:off x="6646520" y="1323334"/>
                <a:ext cx="2586789" cy="1820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593451" y="1273115"/>
              <a:ext cx="1303849" cy="1303849"/>
              <a:chOff x="7351113" y="1621370"/>
              <a:chExt cx="1303849" cy="1303849"/>
            </a:xfrm>
          </p:grpSpPr>
          <p:sp>
            <p:nvSpPr>
              <p:cNvPr id="4" name="Oval 3"/>
              <p:cNvSpPr/>
              <p:nvPr/>
            </p:nvSpPr>
            <p:spPr>
              <a:xfrm>
                <a:off x="7351113" y="1621370"/>
                <a:ext cx="1303849" cy="1303849"/>
              </a:xfrm>
              <a:prstGeom prst="ellipse">
                <a:avLst/>
              </a:prstGeom>
              <a:solidFill>
                <a:srgbClr val="269FA2"/>
              </a:solidFill>
              <a:ln w="76200">
                <a:solidFill>
                  <a:schemeClr val="bg1"/>
                </a:solid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descr="sav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8611" y="1713247"/>
                <a:ext cx="1045588" cy="976986"/>
              </a:xfrm>
              <a:prstGeom prst="rect">
                <a:avLst/>
              </a:prstGeom>
            </p:spPr>
          </p:pic>
        </p:grpSp>
      </p:grpSp>
      <p:grpSp>
        <p:nvGrpSpPr>
          <p:cNvPr id="32" name="Group 31"/>
          <p:cNvGrpSpPr/>
          <p:nvPr/>
        </p:nvGrpSpPr>
        <p:grpSpPr>
          <a:xfrm>
            <a:off x="6298870" y="1898783"/>
            <a:ext cx="2586789" cy="3682593"/>
            <a:chOff x="6297863" y="2577531"/>
            <a:chExt cx="2586789" cy="3682593"/>
          </a:xfrm>
        </p:grpSpPr>
        <p:sp>
          <p:nvSpPr>
            <p:cNvPr id="27" name="Rectangle 26"/>
            <p:cNvSpPr/>
            <p:nvPr/>
          </p:nvSpPr>
          <p:spPr>
            <a:xfrm>
              <a:off x="6297863" y="2577531"/>
              <a:ext cx="2586789" cy="3682593"/>
            </a:xfrm>
            <a:prstGeom prst="rect">
              <a:avLst/>
            </a:prstGeom>
            <a:solidFill>
              <a:srgbClr val="666666"/>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631684" y="4311826"/>
              <a:ext cx="1917262" cy="461665"/>
            </a:xfrm>
            <a:prstGeom prst="rect">
              <a:avLst/>
            </a:prstGeom>
            <a:noFill/>
          </p:spPr>
          <p:txBody>
            <a:bodyPr wrap="none" rtlCol="0">
              <a:spAutoFit/>
            </a:bodyPr>
            <a:lstStyle/>
            <a:p>
              <a:pPr algn="ctr"/>
              <a:r>
                <a:rPr lang="en-US" sz="2400" b="1" dirty="0" smtClean="0">
                  <a:solidFill>
                    <a:srgbClr val="FFFFFF"/>
                  </a:solidFill>
                </a:rPr>
                <a:t>Fixed Deposit</a:t>
              </a:r>
              <a:endParaRPr lang="en-US" sz="2400" b="1" dirty="0">
                <a:solidFill>
                  <a:srgbClr val="FFFFFF"/>
                </a:solidFill>
                <a:latin typeface="+mj-lt"/>
              </a:endParaRPr>
            </a:p>
          </p:txBody>
        </p:sp>
        <p:sp>
          <p:nvSpPr>
            <p:cNvPr id="29" name="Rectangle 28"/>
            <p:cNvSpPr/>
            <p:nvPr/>
          </p:nvSpPr>
          <p:spPr>
            <a:xfrm>
              <a:off x="6417009" y="4771080"/>
              <a:ext cx="2409311" cy="923330"/>
            </a:xfrm>
            <a:prstGeom prst="rect">
              <a:avLst/>
            </a:prstGeom>
          </p:spPr>
          <p:txBody>
            <a:bodyPr wrap="square">
              <a:spAutoFit/>
            </a:bodyPr>
            <a:lstStyle/>
            <a:p>
              <a:pPr algn="ctr"/>
              <a:r>
                <a:rPr lang="en-US" dirty="0">
                  <a:solidFill>
                    <a:srgbClr val="FFFFFF"/>
                  </a:solidFill>
                </a:rPr>
                <a:t>Fixed deposit for 7 days to 10 years, higher interest.</a:t>
              </a:r>
            </a:p>
          </p:txBody>
        </p:sp>
        <p:sp>
          <p:nvSpPr>
            <p:cNvPr id="30" name="Rectangle 29"/>
            <p:cNvSpPr/>
            <p:nvPr/>
          </p:nvSpPr>
          <p:spPr>
            <a:xfrm>
              <a:off x="6297863" y="2577532"/>
              <a:ext cx="2586789" cy="1607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59197" y="2740238"/>
              <a:ext cx="1303849" cy="1303849"/>
            </a:xfrm>
            <a:prstGeom prst="ellipse">
              <a:avLst/>
            </a:prstGeom>
            <a:solidFill>
              <a:srgbClr val="FFC000"/>
            </a:solidFill>
            <a:ln w="76200">
              <a:solidFill>
                <a:schemeClr val="bg1"/>
              </a:solid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descr="overdraf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375" y="2975778"/>
              <a:ext cx="1123853" cy="764302"/>
            </a:xfrm>
            <a:prstGeom prst="rect">
              <a:avLst/>
            </a:prstGeom>
          </p:spPr>
        </p:pic>
      </p:grpSp>
      <p:sp>
        <p:nvSpPr>
          <p:cNvPr id="34"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Banking Products</a:t>
            </a:r>
            <a:endParaRPr lang="en-US" sz="4000" dirty="0">
              <a:solidFill>
                <a:srgbClr val="0000FF"/>
              </a:solidFill>
            </a:endParaRPr>
          </a:p>
        </p:txBody>
      </p:sp>
    </p:spTree>
    <p:extLst>
      <p:ext uri="{BB962C8B-B14F-4D97-AF65-F5344CB8AC3E}">
        <p14:creationId xmlns:p14="http://schemas.microsoft.com/office/powerpoint/2010/main" val="2489630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22164" y="1047142"/>
            <a:ext cx="1303849" cy="1303849"/>
          </a:xfrm>
          <a:prstGeom prst="ellipse">
            <a:avLst/>
          </a:prstGeom>
          <a:solidFill>
            <a:srgbClr val="4ED3D6"/>
          </a:solidFill>
          <a:ln w="76200">
            <a:solidFill>
              <a:schemeClr val="bg1"/>
            </a:solid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1407182" y="2567329"/>
            <a:ext cx="2261707" cy="461665"/>
          </a:xfrm>
          <a:prstGeom prst="rect">
            <a:avLst/>
          </a:prstGeom>
          <a:noFill/>
        </p:spPr>
        <p:txBody>
          <a:bodyPr wrap="none" rtlCol="0">
            <a:spAutoFit/>
          </a:bodyPr>
          <a:lstStyle/>
          <a:p>
            <a:r>
              <a:rPr lang="en-US" sz="2400" b="1" dirty="0" smtClean="0">
                <a:solidFill>
                  <a:schemeClr val="accent6">
                    <a:lumMod val="75000"/>
                  </a:schemeClr>
                </a:solidFill>
              </a:rPr>
              <a:t>Education Loans</a:t>
            </a:r>
            <a:endParaRPr lang="en-US" sz="2400" b="1" dirty="0">
              <a:solidFill>
                <a:schemeClr val="accent6">
                  <a:lumMod val="75000"/>
                </a:schemeClr>
              </a:solidFill>
              <a:latin typeface="+mj-lt"/>
            </a:endParaRPr>
          </a:p>
        </p:txBody>
      </p:sp>
      <p:sp>
        <p:nvSpPr>
          <p:cNvPr id="7" name="Rectangle 6"/>
          <p:cNvSpPr/>
          <p:nvPr/>
        </p:nvSpPr>
        <p:spPr>
          <a:xfrm>
            <a:off x="1020588" y="3028994"/>
            <a:ext cx="2977445" cy="1077218"/>
          </a:xfrm>
          <a:prstGeom prst="rect">
            <a:avLst/>
          </a:prstGeom>
        </p:spPr>
        <p:txBody>
          <a:bodyPr wrap="square">
            <a:spAutoFit/>
          </a:bodyPr>
          <a:lstStyle/>
          <a:p>
            <a:r>
              <a:rPr lang="en-US" sz="1600" dirty="0">
                <a:solidFill>
                  <a:srgbClr val="31859C"/>
                </a:solidFill>
              </a:rPr>
              <a:t>Pursuing H</a:t>
            </a:r>
            <a:r>
              <a:rPr lang="en-US" sz="1600" dirty="0" smtClean="0">
                <a:solidFill>
                  <a:srgbClr val="31859C"/>
                </a:solidFill>
              </a:rPr>
              <a:t>igher/Vocational  </a:t>
            </a:r>
            <a:r>
              <a:rPr lang="en-US" sz="1600" dirty="0">
                <a:solidFill>
                  <a:srgbClr val="31859C"/>
                </a:solidFill>
              </a:rPr>
              <a:t>studies in India maximum </a:t>
            </a:r>
            <a:r>
              <a:rPr lang="en-US" sz="1600" dirty="0" err="1" smtClean="0">
                <a:solidFill>
                  <a:srgbClr val="31859C"/>
                </a:solidFill>
              </a:rPr>
              <a:t>Rs</a:t>
            </a:r>
            <a:r>
              <a:rPr lang="en-US" sz="1600" dirty="0" smtClean="0">
                <a:solidFill>
                  <a:srgbClr val="31859C"/>
                </a:solidFill>
              </a:rPr>
              <a:t>. </a:t>
            </a:r>
            <a:r>
              <a:rPr lang="en-US" sz="1600" dirty="0">
                <a:solidFill>
                  <a:srgbClr val="31859C"/>
                </a:solidFill>
              </a:rPr>
              <a:t>10 lakhs and abroad </a:t>
            </a:r>
            <a:r>
              <a:rPr lang="en-US" sz="1600" dirty="0" err="1">
                <a:solidFill>
                  <a:srgbClr val="31859C"/>
                </a:solidFill>
              </a:rPr>
              <a:t>Rs</a:t>
            </a:r>
            <a:r>
              <a:rPr lang="en-US" sz="1600" dirty="0">
                <a:solidFill>
                  <a:srgbClr val="31859C"/>
                </a:solidFill>
              </a:rPr>
              <a:t> 20 lakhs</a:t>
            </a:r>
            <a:r>
              <a:rPr lang="en-US" sz="1600" dirty="0" smtClean="0">
                <a:solidFill>
                  <a:srgbClr val="31859C"/>
                </a:solidFill>
              </a:rPr>
              <a:t>. Or more </a:t>
            </a:r>
          </a:p>
        </p:txBody>
      </p:sp>
      <p:sp>
        <p:nvSpPr>
          <p:cNvPr id="8" name="Oval 7"/>
          <p:cNvSpPr/>
          <p:nvPr/>
        </p:nvSpPr>
        <p:spPr>
          <a:xfrm>
            <a:off x="5689416" y="1047142"/>
            <a:ext cx="1303849" cy="1303849"/>
          </a:xfrm>
          <a:prstGeom prst="ellipse">
            <a:avLst/>
          </a:prstGeom>
          <a:solidFill>
            <a:srgbClr val="FBE03B"/>
          </a:solidFill>
          <a:ln w="76200">
            <a:solidFill>
              <a:schemeClr val="bg1"/>
            </a:solid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673802" y="2567329"/>
            <a:ext cx="1547719" cy="461665"/>
          </a:xfrm>
          <a:prstGeom prst="rect">
            <a:avLst/>
          </a:prstGeom>
          <a:noFill/>
        </p:spPr>
        <p:txBody>
          <a:bodyPr wrap="none" rtlCol="0">
            <a:spAutoFit/>
          </a:bodyPr>
          <a:lstStyle/>
          <a:p>
            <a:r>
              <a:rPr lang="en-US" sz="2400" b="1" dirty="0">
                <a:solidFill>
                  <a:srgbClr val="E46C0A"/>
                </a:solidFill>
              </a:rPr>
              <a:t>Overdrafts</a:t>
            </a:r>
            <a:r>
              <a:rPr lang="en-US" sz="2400" dirty="0">
                <a:solidFill>
                  <a:srgbClr val="E46C0A"/>
                </a:solidFill>
              </a:rPr>
              <a:t> </a:t>
            </a:r>
            <a:endParaRPr lang="en-US" sz="2400" b="1" dirty="0">
              <a:solidFill>
                <a:srgbClr val="E46C0A"/>
              </a:solidFill>
              <a:latin typeface="+mj-lt"/>
            </a:endParaRPr>
          </a:p>
        </p:txBody>
      </p:sp>
      <p:sp>
        <p:nvSpPr>
          <p:cNvPr id="11" name="Rectangle 10"/>
          <p:cNvSpPr/>
          <p:nvPr/>
        </p:nvSpPr>
        <p:spPr>
          <a:xfrm>
            <a:off x="5047881" y="3028994"/>
            <a:ext cx="2950569" cy="1077218"/>
          </a:xfrm>
          <a:prstGeom prst="rect">
            <a:avLst/>
          </a:prstGeom>
        </p:spPr>
        <p:txBody>
          <a:bodyPr wrap="square">
            <a:spAutoFit/>
          </a:bodyPr>
          <a:lstStyle/>
          <a:p>
            <a:r>
              <a:rPr lang="en-US" sz="1600" dirty="0" smtClean="0">
                <a:solidFill>
                  <a:srgbClr val="31859C"/>
                </a:solidFill>
              </a:rPr>
              <a:t>Allows withdrawal of money over </a:t>
            </a:r>
            <a:r>
              <a:rPr lang="en-US" sz="1600" dirty="0">
                <a:solidFill>
                  <a:srgbClr val="31859C"/>
                </a:solidFill>
              </a:rPr>
              <a:t>and above credit balance in accounts up to limit sanctioned on the basis of eligibility</a:t>
            </a:r>
            <a:endParaRPr lang="en-US" sz="1600" dirty="0"/>
          </a:p>
        </p:txBody>
      </p:sp>
      <p:sp>
        <p:nvSpPr>
          <p:cNvPr id="12" name="Title 1"/>
          <p:cNvSpPr txBox="1">
            <a:spLocks/>
          </p:cNvSpPr>
          <p:nvPr/>
        </p:nvSpPr>
        <p:spPr>
          <a:xfrm>
            <a:off x="457200" y="-1240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FF"/>
                </a:solidFill>
              </a:rPr>
              <a:t>Banking Products</a:t>
            </a:r>
            <a:endParaRPr lang="en-US" sz="4000" dirty="0">
              <a:solidFill>
                <a:srgbClr val="0000FF"/>
              </a:solidFill>
            </a:endParaRPr>
          </a:p>
        </p:txBody>
      </p:sp>
      <p:pic>
        <p:nvPicPr>
          <p:cNvPr id="14" name="Picture 13" descr="higher-education-icon-300x19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038" y="1018902"/>
            <a:ext cx="2092286" cy="1332089"/>
          </a:xfrm>
          <a:prstGeom prst="rect">
            <a:avLst/>
          </a:prstGeom>
        </p:spPr>
      </p:pic>
      <p:pic>
        <p:nvPicPr>
          <p:cNvPr id="15" name="Picture 14" descr="Icon-OverdraftProte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912" y="1121433"/>
            <a:ext cx="1090641" cy="1090641"/>
          </a:xfrm>
          <a:prstGeom prst="rect">
            <a:avLst/>
          </a:prstGeom>
        </p:spPr>
      </p:pic>
      <p:sp>
        <p:nvSpPr>
          <p:cNvPr id="2" name="Rectangle 1"/>
          <p:cNvSpPr/>
          <p:nvPr/>
        </p:nvSpPr>
        <p:spPr>
          <a:xfrm>
            <a:off x="-2" y="4300809"/>
            <a:ext cx="4205113" cy="1138773"/>
          </a:xfrm>
          <a:prstGeom prst="rect">
            <a:avLst/>
          </a:prstGeom>
          <a:solidFill>
            <a:srgbClr val="3366FF"/>
          </a:solidFill>
        </p:spPr>
        <p:txBody>
          <a:bodyPr wrap="square">
            <a:spAutoFit/>
          </a:bodyPr>
          <a:lstStyle/>
          <a:p>
            <a:r>
              <a:rPr lang="en-US" sz="2000" b="1" dirty="0" smtClean="0">
                <a:solidFill>
                  <a:srgbClr val="FFFF00"/>
                </a:solidFill>
              </a:rPr>
              <a:t>Do You Know?</a:t>
            </a:r>
          </a:p>
          <a:p>
            <a:r>
              <a:rPr lang="en-US" sz="1600" dirty="0" smtClean="0">
                <a:solidFill>
                  <a:schemeClr val="bg1"/>
                </a:solidFill>
              </a:rPr>
              <a:t>Students </a:t>
            </a:r>
            <a:r>
              <a:rPr lang="en-US" sz="1600" dirty="0">
                <a:solidFill>
                  <a:schemeClr val="bg1"/>
                </a:solidFill>
              </a:rPr>
              <a:t>can also register on GOI </a:t>
            </a:r>
            <a:r>
              <a:rPr lang="en-US" sz="1600" b="1" dirty="0" err="1" smtClean="0">
                <a:solidFill>
                  <a:schemeClr val="bg1"/>
                </a:solidFill>
              </a:rPr>
              <a:t>Vidya</a:t>
            </a:r>
            <a:r>
              <a:rPr lang="en-US" sz="1600" b="1" dirty="0" smtClean="0">
                <a:solidFill>
                  <a:schemeClr val="bg1"/>
                </a:solidFill>
              </a:rPr>
              <a:t> </a:t>
            </a:r>
            <a:r>
              <a:rPr lang="en-US" sz="1600" b="1" dirty="0" err="1" smtClean="0">
                <a:solidFill>
                  <a:schemeClr val="bg1"/>
                </a:solidFill>
              </a:rPr>
              <a:t>Laxmi</a:t>
            </a:r>
            <a:r>
              <a:rPr lang="en-US" sz="1600" b="1" dirty="0" smtClean="0">
                <a:solidFill>
                  <a:schemeClr val="bg1"/>
                </a:solidFill>
              </a:rPr>
              <a:t> </a:t>
            </a:r>
            <a:r>
              <a:rPr lang="en-US" sz="1600" dirty="0">
                <a:solidFill>
                  <a:schemeClr val="bg1"/>
                </a:solidFill>
              </a:rPr>
              <a:t>Portal for Educational Loan application and tracking.</a:t>
            </a:r>
          </a:p>
        </p:txBody>
      </p:sp>
      <p:pic>
        <p:nvPicPr>
          <p:cNvPr id="3" name="Picture 2" desc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974" y="4335170"/>
            <a:ext cx="1264052" cy="1061804"/>
          </a:xfrm>
          <a:prstGeom prst="rect">
            <a:avLst/>
          </a:prstGeom>
          <a:ln>
            <a:solidFill>
              <a:srgbClr val="3366FF"/>
            </a:solidFill>
          </a:ln>
          <a:effectLst>
            <a:outerShdw blurRad="63500" sx="102000" sy="102000" algn="ctr" rotWithShape="0">
              <a:prstClr val="black">
                <a:alpha val="40000"/>
              </a:prstClr>
            </a:outerShdw>
          </a:effectLst>
        </p:spPr>
      </p:pic>
      <p:sp>
        <p:nvSpPr>
          <p:cNvPr id="5" name="Rectangle 4"/>
          <p:cNvSpPr/>
          <p:nvPr/>
        </p:nvSpPr>
        <p:spPr>
          <a:xfrm>
            <a:off x="1407182" y="5573890"/>
            <a:ext cx="7736820" cy="1039572"/>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smtClean="0">
                <a:solidFill>
                  <a:schemeClr val="accent6">
                    <a:lumMod val="75000"/>
                  </a:schemeClr>
                </a:solidFill>
              </a:rPr>
              <a:t>Facts: </a:t>
            </a:r>
            <a:r>
              <a:rPr lang="en-US" dirty="0" smtClean="0">
                <a:solidFill>
                  <a:schemeClr val="tx2">
                    <a:lumMod val="75000"/>
                  </a:schemeClr>
                </a:solidFill>
              </a:rPr>
              <a:t>The </a:t>
            </a:r>
            <a:r>
              <a:rPr lang="en-US" dirty="0">
                <a:solidFill>
                  <a:schemeClr val="tx2">
                    <a:lumMod val="75000"/>
                  </a:schemeClr>
                </a:solidFill>
              </a:rPr>
              <a:t>rate of interest on Bank loans is very low as compared to money lenders. So, if a money lender mentions 3% interest rate, it means 36% per year whereas if a Bank mentions 12% interest rate, it means 12% per year.</a:t>
            </a:r>
            <a:endParaRPr lang="en-US" sz="2800" dirty="0">
              <a:solidFill>
                <a:schemeClr val="tx2">
                  <a:lumMod val="75000"/>
                </a:schemeClr>
              </a:solidFill>
            </a:endParaRPr>
          </a:p>
        </p:txBody>
      </p:sp>
    </p:spTree>
    <p:extLst>
      <p:ext uri="{BB962C8B-B14F-4D97-AF65-F5344CB8AC3E}">
        <p14:creationId xmlns:p14="http://schemas.microsoft.com/office/powerpoint/2010/main" val="3414720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1774</TotalTime>
  <Words>1081</Words>
  <Application>Microsoft Office PowerPoint</Application>
  <PresentationFormat>On-screen Show (4:3)</PresentationFormat>
  <Paragraphs>174</Paragraphs>
  <Slides>27</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Chalkboard</vt:lpstr>
      <vt:lpstr>Chalkboard SE Regular</vt:lpstr>
      <vt:lpstr>Chalkduster</vt:lpstr>
      <vt:lpstr>Gotham Book</vt:lpstr>
      <vt:lpstr>Helvetica Neue</vt:lpstr>
      <vt:lpstr>Office Theme</vt:lpstr>
      <vt:lpstr>Financial Literacy Training</vt:lpstr>
      <vt:lpstr>Video - Ginni</vt:lpstr>
      <vt:lpstr>PowerPoint Presentation</vt:lpstr>
      <vt:lpstr>Drawbacks of Keeping Cash at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 ATM</vt:lpstr>
      <vt:lpstr>PowerPoint Presentation</vt:lpstr>
      <vt:lpstr>PowerPoint Presentation</vt:lpstr>
      <vt:lpstr>Discussion on Over-Draft, Micro-ATM</vt:lpstr>
      <vt:lpstr>PowerPoint Presentation</vt:lpstr>
      <vt:lpstr>Day 2 Begin</vt:lpstr>
      <vt:lpstr>PowerPoint Presentation</vt:lpstr>
      <vt:lpstr>PowerPoint Presentation</vt:lpstr>
      <vt:lpstr>PowerPoint Presentation</vt:lpstr>
      <vt:lpstr>Video – PMJDY Influencer</vt:lpstr>
      <vt:lpstr>Video: Suraksha Bima Yojana (Grocery)</vt:lpstr>
      <vt:lpstr>PowerPoint Presentation</vt:lpstr>
      <vt:lpstr>PowerPoint Presentation</vt:lpstr>
      <vt:lpstr>PowerPoint Presentation</vt:lpstr>
      <vt:lpstr>Group Activity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Infographics</dc:title>
  <dc:creator>Utkarsh Shukla</dc:creator>
  <cp:lastModifiedBy>Acer</cp:lastModifiedBy>
  <cp:revision>143</cp:revision>
  <cp:lastPrinted>2015-09-16T02:47:42Z</cp:lastPrinted>
  <dcterms:created xsi:type="dcterms:W3CDTF">2015-09-15T06:43:44Z</dcterms:created>
  <dcterms:modified xsi:type="dcterms:W3CDTF">2015-10-08T07:30:19Z</dcterms:modified>
</cp:coreProperties>
</file>